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42"/>
  </p:notesMasterIdLst>
  <p:sldIdLst>
    <p:sldId id="256" r:id="rId2"/>
    <p:sldId id="2465" r:id="rId3"/>
    <p:sldId id="2466" r:id="rId4"/>
    <p:sldId id="2467" r:id="rId5"/>
    <p:sldId id="2484" r:id="rId6"/>
    <p:sldId id="2485" r:id="rId7"/>
    <p:sldId id="2487" r:id="rId8"/>
    <p:sldId id="2486" r:id="rId9"/>
    <p:sldId id="2509" r:id="rId10"/>
    <p:sldId id="2468" r:id="rId11"/>
    <p:sldId id="2488" r:id="rId12"/>
    <p:sldId id="2489" r:id="rId13"/>
    <p:sldId id="2490" r:id="rId14"/>
    <p:sldId id="2479" r:id="rId15"/>
    <p:sldId id="2491" r:id="rId16"/>
    <p:sldId id="2495" r:id="rId17"/>
    <p:sldId id="2493" r:id="rId18"/>
    <p:sldId id="2481" r:id="rId19"/>
    <p:sldId id="2494" r:id="rId20"/>
    <p:sldId id="2492" r:id="rId21"/>
    <p:sldId id="2472" r:id="rId22"/>
    <p:sldId id="2496" r:id="rId23"/>
    <p:sldId id="2497" r:id="rId24"/>
    <p:sldId id="2506" r:id="rId25"/>
    <p:sldId id="2508" r:id="rId26"/>
    <p:sldId id="2510" r:id="rId27"/>
    <p:sldId id="2512" r:id="rId28"/>
    <p:sldId id="2513" r:id="rId29"/>
    <p:sldId id="2514" r:id="rId30"/>
    <p:sldId id="2515" r:id="rId31"/>
    <p:sldId id="2517" r:id="rId32"/>
    <p:sldId id="2516" r:id="rId33"/>
    <p:sldId id="2518" r:id="rId34"/>
    <p:sldId id="2519" r:id="rId35"/>
    <p:sldId id="2520" r:id="rId36"/>
    <p:sldId id="2521" r:id="rId37"/>
    <p:sldId id="2522" r:id="rId38"/>
    <p:sldId id="2523" r:id="rId39"/>
    <p:sldId id="2524" r:id="rId40"/>
    <p:sldId id="2527"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9A5C"/>
    <a:srgbClr val="A53F52"/>
    <a:srgbClr val="01023B"/>
    <a:srgbClr val="DB45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8731" autoAdjust="0"/>
  </p:normalViewPr>
  <p:slideViewPr>
    <p:cSldViewPr snapToGrid="0">
      <p:cViewPr>
        <p:scale>
          <a:sx n="80" d="100"/>
          <a:sy n="80" d="100"/>
        </p:scale>
        <p:origin x="1734" y="300"/>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hdphoto1.wdp>
</file>

<file path=ppt/media/image1.png>
</file>

<file path=ppt/media/image10.gif>
</file>

<file path=ppt/media/image11.png>
</file>

<file path=ppt/media/image12.png>
</file>

<file path=ppt/media/image13.gif>
</file>

<file path=ppt/media/image14.png>
</file>

<file path=ppt/media/image15.png>
</file>

<file path=ppt/media/image16.png>
</file>

<file path=ppt/media/image17.png>
</file>

<file path=ppt/media/image170.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gif>
</file>

<file path=ppt/media/image260.png>
</file>

<file path=ppt/media/image27.png>
</file>

<file path=ppt/media/image270.png>
</file>

<file path=ppt/media/image28.png>
</file>

<file path=ppt/media/image280.png>
</file>

<file path=ppt/media/image29.gif>
</file>

<file path=ppt/media/image3.jpg>
</file>

<file path=ppt/media/image30.gif>
</file>

<file path=ppt/media/image31.png>
</file>

<file path=ppt/media/image32.gif>
</file>

<file path=ppt/media/image33.gif>
</file>

<file path=ppt/media/image34.gif>
</file>

<file path=ppt/media/image35.png>
</file>

<file path=ppt/media/image36.png>
</file>

<file path=ppt/media/image4.jpeg>
</file>

<file path=ppt/media/image5.png>
</file>

<file path=ppt/media/image6.jpeg>
</file>

<file path=ppt/media/image7.png>
</file>

<file path=ppt/media/image8.gif>
</file>

<file path=ppt/media/image9.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6E2044-5F20-4014-95E0-F0AF07512FE8}" type="datetimeFigureOut">
              <a:rPr lang="en-US" smtClean="0"/>
              <a:t>5/16/2023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A566FD-ECC2-4399-BA76-23D5D6DD8792}" type="slidenum">
              <a:rPr lang="en-US" smtClean="0"/>
              <a:t>‹#›</a:t>
            </a:fld>
            <a:endParaRPr lang="en-US"/>
          </a:p>
        </p:txBody>
      </p:sp>
    </p:spTree>
    <p:extLst>
      <p:ext uri="{BB962C8B-B14F-4D97-AF65-F5344CB8AC3E}">
        <p14:creationId xmlns:p14="http://schemas.microsoft.com/office/powerpoint/2010/main" val="2440843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a:t>
            </a:fld>
            <a:endParaRPr lang="en-US"/>
          </a:p>
        </p:txBody>
      </p:sp>
    </p:spTree>
    <p:extLst>
      <p:ext uri="{BB962C8B-B14F-4D97-AF65-F5344CB8AC3E}">
        <p14:creationId xmlns:p14="http://schemas.microsoft.com/office/powerpoint/2010/main" val="1041314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Prva </a:t>
            </a:r>
            <a:r>
              <a:rPr lang="en-US" dirty="0" err="1"/>
              <a:t>stvar</a:t>
            </a:r>
            <a:r>
              <a:rPr lang="en-US" dirty="0"/>
              <a:t> </a:t>
            </a:r>
            <a:r>
              <a:rPr lang="en-US" dirty="0" err="1"/>
              <a:t>koja</a:t>
            </a:r>
            <a:r>
              <a:rPr lang="en-US" dirty="0"/>
              <a:t> </a:t>
            </a:r>
            <a:r>
              <a:rPr lang="en-US" dirty="0" err="1"/>
              <a:t>nam</a:t>
            </a:r>
            <a:r>
              <a:rPr lang="en-US" dirty="0"/>
              <a:t> je </a:t>
            </a:r>
            <a:r>
              <a:rPr lang="en-US" dirty="0" err="1"/>
              <a:t>neophodna</a:t>
            </a:r>
            <a:r>
              <a:rPr lang="en-US" dirty="0"/>
              <a:t> </a:t>
            </a:r>
            <a:r>
              <a:rPr lang="en-US" dirty="0" err="1"/>
              <a:t>su</a:t>
            </a:r>
            <a:r>
              <a:rPr lang="en-US" dirty="0"/>
              <a:t> </a:t>
            </a:r>
            <a:r>
              <a:rPr lang="en-US" dirty="0" err="1"/>
              <a:t>kriptografske</a:t>
            </a:r>
            <a:r>
              <a:rPr lang="en-US" dirty="0"/>
              <a:t> hash </a:t>
            </a:r>
            <a:r>
              <a:rPr lang="en-US" dirty="0" err="1"/>
              <a:t>funkcije</a:t>
            </a:r>
            <a:endParaRPr lang="sr-Latn-R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to su </a:t>
            </a:r>
            <a:r>
              <a:rPr lang="sr-Latn-RS" sz="1200" dirty="0">
                <a:solidFill>
                  <a:sysClr val="windowText" lastClr="000000"/>
                </a:solidFill>
                <a:latin typeface="Calibri" panose="020F0502020204030204"/>
              </a:rPr>
              <a:t>funkcije koje deterministički, jednosmerno i uniformno mapiraju ulazne podatke u izlaze fiksnih dužina koji se nazivaju nazivaju heš vrednosti</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sz="1200" dirty="0">
                <a:solidFill>
                  <a:sysClr val="windowText" lastClr="000000"/>
                </a:solidFill>
                <a:latin typeface="Calibri" panose="020F0502020204030204"/>
              </a:rPr>
              <a:t>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dirty="0"/>
              <a:t>Jednosmernost se postiže višestrukim </a:t>
            </a:r>
            <a:r>
              <a:rPr lang="en-US" dirty="0" err="1"/>
              <a:t>kori</a:t>
            </a:r>
            <a:r>
              <a:rPr lang="sr-Latn-RS" dirty="0"/>
              <a:t>šćenjem matematičkih operacija poput ostakta pri deljenju, bitskog ILI i bitskog shiftovanja koje </a:t>
            </a:r>
            <a:r>
              <a:rPr lang="en-US" dirty="0"/>
              <a:t>ODBACUJU</a:t>
            </a:r>
            <a:r>
              <a:rPr lang="sr-Latn-RS" dirty="0"/>
              <a:t> deo ulaznih informacija, i zbog toga je nemoguće rekonstruisati ulaz na osnovu izlaza.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Dole su prikazani heksadecimalni izlazi nekih</a:t>
            </a:r>
            <a:r>
              <a:rPr lang="en-US" dirty="0"/>
              <a:t> </a:t>
            </a:r>
            <a:r>
              <a:rPr lang="sr-Latn-RS" dirty="0"/>
              <a:t>heš funkcija za proizvoljan korisnički unos. Na dalje ćemo koristiti samo SHA256.</a:t>
            </a:r>
          </a:p>
        </p:txBody>
      </p:sp>
      <p:sp>
        <p:nvSpPr>
          <p:cNvPr id="4" name="Slide Number Placeholder 3"/>
          <p:cNvSpPr>
            <a:spLocks noGrp="1"/>
          </p:cNvSpPr>
          <p:nvPr>
            <p:ph type="sldNum" sz="quarter" idx="5"/>
          </p:nvPr>
        </p:nvSpPr>
        <p:spPr/>
        <p:txBody>
          <a:bodyPr/>
          <a:lstStyle/>
          <a:p>
            <a:fld id="{95A566FD-ECC2-4399-BA76-23D5D6DD8792}" type="slidenum">
              <a:rPr lang="en-US" smtClean="0"/>
              <a:t>11</a:t>
            </a:fld>
            <a:endParaRPr lang="en-US"/>
          </a:p>
        </p:txBody>
      </p:sp>
    </p:spTree>
    <p:extLst>
      <p:ext uri="{BB962C8B-B14F-4D97-AF65-F5344CB8AC3E}">
        <p14:creationId xmlns:p14="http://schemas.microsoft.com/office/powerpoint/2010/main" val="1985613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Jedan BLOK</a:t>
            </a:r>
            <a:r>
              <a:rPr lang="en-US" dirty="0"/>
              <a:t> </a:t>
            </a:r>
            <a:r>
              <a:rPr lang="sr-Latn-RS" dirty="0"/>
              <a:t>unutar lanca </a:t>
            </a:r>
            <a:r>
              <a:rPr lang="en-US" dirty="0"/>
              <a:t>se </a:t>
            </a:r>
            <a:r>
              <a:rPr lang="en-US" dirty="0" err="1"/>
              <a:t>sastoji</a:t>
            </a:r>
            <a:r>
              <a:rPr lang="en-US" dirty="0"/>
              <a:t> od </a:t>
            </a:r>
            <a:r>
              <a:rPr lang="sr-Latn-RS" dirty="0"/>
              <a:t>Data polja u kome su </a:t>
            </a:r>
            <a:r>
              <a:rPr lang="en-US" dirty="0" err="1"/>
              <a:t>proizvoljn</a:t>
            </a:r>
            <a:r>
              <a:rPr lang="sr-Latn-RS" dirty="0"/>
              <a:t>i podaci koji su deo ledgera i dodatnih polja koja opisuju i obezbeđuju ove podatke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Za početak ta dodatna polja su nam magični broj koji predstavlja jedinstveni identifikator lanca koji mora biti isti kod svih blokova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I Block ID koji je redni broj bloka.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Poslednje polje u bloku je heš vrednost celog bloka koja se dobija provlačenjem svih drugih polja zajedno kroz heš funkciju.</a:t>
            </a:r>
          </a:p>
        </p:txBody>
      </p:sp>
      <p:sp>
        <p:nvSpPr>
          <p:cNvPr id="4" name="Slide Number Placeholder 3"/>
          <p:cNvSpPr>
            <a:spLocks noGrp="1"/>
          </p:cNvSpPr>
          <p:nvPr>
            <p:ph type="sldNum" sz="quarter" idx="5"/>
          </p:nvPr>
        </p:nvSpPr>
        <p:spPr/>
        <p:txBody>
          <a:bodyPr/>
          <a:lstStyle/>
          <a:p>
            <a:fld id="{95A566FD-ECC2-4399-BA76-23D5D6DD8792}" type="slidenum">
              <a:rPr lang="en-US" smtClean="0"/>
              <a:t>12</a:t>
            </a:fld>
            <a:endParaRPr lang="en-US"/>
          </a:p>
        </p:txBody>
      </p:sp>
    </p:spTree>
    <p:extLst>
      <p:ext uri="{BB962C8B-B14F-4D97-AF65-F5344CB8AC3E}">
        <p14:creationId xmlns:p14="http://schemas.microsoft.com/office/powerpoint/2010/main" val="3223587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2) Da bismo kreirali lanac, dodajemo još jedno polje zvano Previous Hash koje mora biti jednako heš vrednosti prethodnog bloka. Preko ova dva polja se svi blokovi ulančavaju jedan za drugim. Ukoliko se Hash ne poklapa sa narednim Previous Hashom, blok se smatra nevalidnim, što je u primeru označeno crvenom bojom.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Zbog ovakve strukture ako izmenimo bilo koji blok u lancu, </a:t>
            </a:r>
            <a:r>
              <a:rPr lang="en-US" dirty="0" err="1"/>
              <a:t>promene</a:t>
            </a:r>
            <a:r>
              <a:rPr lang="sr-Latn-RS" dirty="0"/>
              <a:t> će se propagirati sve do kraja lanca, tj. moraćemo da izmenimo i sve naredne blokove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Prvi blok u lancu može da ima proizvoljnu Previous Hash vrednost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13</a:t>
            </a:fld>
            <a:endParaRPr lang="en-US"/>
          </a:p>
        </p:txBody>
      </p:sp>
    </p:spTree>
    <p:extLst>
      <p:ext uri="{BB962C8B-B14F-4D97-AF65-F5344CB8AC3E}">
        <p14:creationId xmlns:p14="http://schemas.microsoft.com/office/powerpoint/2010/main" val="3966770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sz="1200" dirty="0">
                <a:latin typeface="Calibri" panose="020F0502020204030204"/>
              </a:rPr>
              <a:t>Podaci u bloku tehnički mogu biti bilo šta</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sr-Latn-RS" sz="1200" dirty="0">
                <a:latin typeface="Calibri" panose="020F0502020204030204"/>
              </a:rPr>
              <a:t>Najčešći primer jesu transakcije</a:t>
            </a:r>
            <a:r>
              <a:rPr lang="en-US" dirty="0"/>
              <a:t>, ne nu</a:t>
            </a:r>
            <a:r>
              <a:rPr lang="sr-Latn-RS" dirty="0"/>
              <a:t>žno novčane, ali pošto pravimo našu kriptovalutu, kod nas će prethodno Data polje biti zamenjeno </a:t>
            </a:r>
            <a:r>
              <a:rPr lang="en-US" dirty="0"/>
              <a:t>* </a:t>
            </a:r>
            <a:r>
              <a:rPr lang="sr-Latn-RS" dirty="0"/>
              <a:t>spiskom transakcija, gde svaka transakcija sadrži </a:t>
            </a:r>
            <a:r>
              <a:rPr lang="en-US" dirty="0"/>
              <a:t>* </a:t>
            </a:r>
            <a:r>
              <a:rPr lang="sr-Latn-RS" dirty="0"/>
              <a:t>broj tokena, </a:t>
            </a:r>
            <a:r>
              <a:rPr lang="en-US" dirty="0"/>
              <a:t>* </a:t>
            </a:r>
            <a:r>
              <a:rPr lang="sr-Latn-RS" dirty="0"/>
              <a:t>pošiljaoca i </a:t>
            </a:r>
            <a:r>
              <a:rPr lang="en-US" dirty="0"/>
              <a:t>* </a:t>
            </a:r>
            <a:r>
              <a:rPr lang="sr-Latn-RS" dirty="0"/>
              <a:t>primaoca</a:t>
            </a:r>
            <a:r>
              <a:rPr lang="en-US" dirty="0"/>
              <a:t>.</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14</a:t>
            </a:fld>
            <a:endParaRPr lang="en-US"/>
          </a:p>
        </p:txBody>
      </p:sp>
    </p:spTree>
    <p:extLst>
      <p:ext uri="{BB962C8B-B14F-4D97-AF65-F5344CB8AC3E}">
        <p14:creationId xmlns:p14="http://schemas.microsoft.com/office/powerpoint/2010/main" val="3257530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Sada imamo veoma bazični blokčejn koji izgleda ovako.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a:t>
            </a:r>
            <a:r>
              <a:rPr lang="sr-Latn-RS" dirty="0"/>
              <a:t> tu dolazimo i do prvog problema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A to je kako sprečiti </a:t>
            </a:r>
            <a:r>
              <a:rPr lang="en-US" dirty="0" err="1"/>
              <a:t>korisnika</a:t>
            </a:r>
            <a:r>
              <a:rPr lang="sr-Latn-RS" dirty="0"/>
              <a:t> da pošalje više tokena nego što zapravo ima?</a:t>
            </a:r>
          </a:p>
        </p:txBody>
      </p:sp>
      <p:sp>
        <p:nvSpPr>
          <p:cNvPr id="4" name="Slide Number Placeholder 3"/>
          <p:cNvSpPr>
            <a:spLocks noGrp="1"/>
          </p:cNvSpPr>
          <p:nvPr>
            <p:ph type="sldNum" sz="quarter" idx="5"/>
          </p:nvPr>
        </p:nvSpPr>
        <p:spPr/>
        <p:txBody>
          <a:bodyPr/>
          <a:lstStyle/>
          <a:p>
            <a:fld id="{95A566FD-ECC2-4399-BA76-23D5D6DD8792}" type="slidenum">
              <a:rPr lang="en-US" smtClean="0"/>
              <a:t>15</a:t>
            </a:fld>
            <a:endParaRPr lang="en-US"/>
          </a:p>
        </p:txBody>
      </p:sp>
    </p:spTree>
    <p:extLst>
      <p:ext uri="{BB962C8B-B14F-4D97-AF65-F5344CB8AC3E}">
        <p14:creationId xmlns:p14="http://schemas.microsoft.com/office/powerpoint/2010/main" val="244460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Ovo možemo rešiti uvođenjem posebnih pravila koje svaka transakcija mora da poštuje</a:t>
            </a:r>
            <a:r>
              <a:rPr lang="en-US" dirty="0"/>
              <a:t>. Pre </a:t>
            </a:r>
            <a:r>
              <a:rPr lang="en-US" dirty="0" err="1"/>
              <a:t>tih</a:t>
            </a:r>
            <a:r>
              <a:rPr lang="en-US" dirty="0"/>
              <a:t> </a:t>
            </a:r>
            <a:r>
              <a:rPr lang="en-US" dirty="0" err="1"/>
              <a:t>pravila</a:t>
            </a:r>
            <a:r>
              <a:rPr lang="en-US" dirty="0"/>
              <a:t> </a:t>
            </a:r>
            <a:r>
              <a:rPr lang="en-US" dirty="0" err="1"/>
              <a:t>moramo</a:t>
            </a:r>
            <a:r>
              <a:rPr lang="en-US" dirty="0"/>
              <a:t> </a:t>
            </a:r>
            <a:r>
              <a:rPr lang="en-US" dirty="0" err="1"/>
              <a:t>izmeniti</a:t>
            </a:r>
            <a:r>
              <a:rPr lang="en-US" dirty="0"/>
              <a:t> </a:t>
            </a:r>
            <a:r>
              <a:rPr lang="en-US" dirty="0" err="1"/>
              <a:t>strukturu</a:t>
            </a:r>
            <a:r>
              <a:rPr lang="sr-Latn-RS" dirty="0"/>
              <a:t> transakcija.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Svakoj transakciji dodajemo nove polje References u kojoj se nalazi lista prethodnih blokova koji se navode kao dokaz porekla </a:t>
            </a:r>
            <a:r>
              <a:rPr lang="en-US" dirty="0" err="1"/>
              <a:t>tokena</a:t>
            </a:r>
            <a:r>
              <a:rPr lang="sr-Latn-RS" dirty="0"/>
              <a:t>. Ukupna količina tokena koje je </a:t>
            </a:r>
            <a:r>
              <a:rPr lang="en-US" dirty="0"/>
              <a:t>Nichole PRIMILA</a:t>
            </a:r>
            <a:r>
              <a:rPr lang="sr-Latn-RS" dirty="0"/>
              <a:t> u blokovima </a:t>
            </a:r>
            <a:r>
              <a:rPr lang="en-US" dirty="0"/>
              <a:t>2 </a:t>
            </a:r>
            <a:r>
              <a:rPr lang="en-US" dirty="0" err="1"/>
              <a:t>i</a:t>
            </a:r>
            <a:r>
              <a:rPr lang="en-US" dirty="0"/>
              <a:t> 3 </a:t>
            </a:r>
            <a:r>
              <a:rPr lang="sr-Latn-RS" dirty="0"/>
              <a:t>je ULAZ u</a:t>
            </a:r>
            <a:r>
              <a:rPr lang="en-US" dirty="0"/>
              <a:t> </a:t>
            </a:r>
            <a:r>
              <a:rPr lang="en-US" dirty="0" err="1"/>
              <a:t>trenutnu</a:t>
            </a:r>
            <a:r>
              <a:rPr lang="sr-Latn-RS" dirty="0"/>
              <a:t>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I takođe svaku transakciju rastavljamo na dva dela koja čine IZLAZ</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2.1) Zadržavamo originalnu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2.2</a:t>
            </a:r>
            <a:r>
              <a:rPr lang="en-US" dirty="0"/>
              <a:t>) </a:t>
            </a:r>
            <a:r>
              <a:rPr lang="sr-Latn-RS" dirty="0"/>
              <a:t>I uvodimo novu povratnu transakciju gde pošiljalac sam sebi vraća preostale tokene iz ULAZA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16</a:t>
            </a:fld>
            <a:endParaRPr lang="en-US"/>
          </a:p>
        </p:txBody>
      </p:sp>
    </p:spTree>
    <p:extLst>
      <p:ext uri="{BB962C8B-B14F-4D97-AF65-F5344CB8AC3E}">
        <p14:creationId xmlns:p14="http://schemas.microsoft.com/office/powerpoint/2010/main" val="509055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dirty="0" err="1"/>
              <a:t>Pravila</a:t>
            </a:r>
            <a:r>
              <a:rPr lang="en-US" dirty="0"/>
              <a:t> </a:t>
            </a:r>
            <a:r>
              <a:rPr lang="en-US" dirty="0" err="1"/>
              <a:t>koja</a:t>
            </a:r>
            <a:r>
              <a:rPr lang="en-US" dirty="0"/>
              <a:t> </a:t>
            </a:r>
            <a:r>
              <a:rPr lang="en-US" dirty="0" err="1"/>
              <a:t>va</a:t>
            </a:r>
            <a:r>
              <a:rPr lang="sr-Latn-RS" dirty="0"/>
              <a:t>že su: Zbir ulaza mora biti jednak zbiru izlaza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Transakcije moraju da se referišu na barem jedan prethodni blok</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Nije moguće referisati se dva puta na isti blok ili na neki sledeći blok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Na slici je primer nevalidne transakcije jer je Nichole u blokovima 2 i 3 ukupno primila 10 tokena, a ovde pokušava da pošalje malo više od 12 tokena.</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Sada se postavlja pitanje, šta se dešava na početku lanca? Na šta se referišu prve transakcije, tj. kako uopšte novi tokeni ulaze u sistem?</a:t>
            </a:r>
          </a:p>
        </p:txBody>
      </p:sp>
      <p:sp>
        <p:nvSpPr>
          <p:cNvPr id="4" name="Slide Number Placeholder 3"/>
          <p:cNvSpPr>
            <a:spLocks noGrp="1"/>
          </p:cNvSpPr>
          <p:nvPr>
            <p:ph type="sldNum" sz="quarter" idx="5"/>
          </p:nvPr>
        </p:nvSpPr>
        <p:spPr/>
        <p:txBody>
          <a:bodyPr/>
          <a:lstStyle/>
          <a:p>
            <a:fld id="{95A566FD-ECC2-4399-BA76-23D5D6DD8792}" type="slidenum">
              <a:rPr lang="en-US" smtClean="0"/>
              <a:t>17</a:t>
            </a:fld>
            <a:endParaRPr lang="en-US"/>
          </a:p>
        </p:txBody>
      </p:sp>
    </p:spTree>
    <p:extLst>
      <p:ext uri="{BB962C8B-B14F-4D97-AF65-F5344CB8AC3E}">
        <p14:creationId xmlns:p14="http://schemas.microsoft.com/office/powerpoint/2010/main" val="1941157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Ovo rešavamo uvođenjem posebne transakcije na početku svakog bloka zvanu Coinbase.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3) Ona ima samo broj tokena i primaoca, i njen cilj je baš ubacivanje novih tokena u lanac.</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5) Početni genesis blok ubacuje prve tokene u sistem stavljajući za primaoca kreatora blockchaina, a videćemo kasnije kako se određuje ko je primalac u ostalim blokovima.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Obzirom da se novi tokeni stvaraju ni iz čega, nema smisla beskonačno upumpavati nove tokene u sistem.</a:t>
            </a:r>
          </a:p>
        </p:txBody>
      </p:sp>
      <p:sp>
        <p:nvSpPr>
          <p:cNvPr id="4" name="Slide Number Placeholder 3"/>
          <p:cNvSpPr>
            <a:spLocks noGrp="1"/>
          </p:cNvSpPr>
          <p:nvPr>
            <p:ph type="sldNum" sz="quarter" idx="5"/>
          </p:nvPr>
        </p:nvSpPr>
        <p:spPr/>
        <p:txBody>
          <a:bodyPr/>
          <a:lstStyle/>
          <a:p>
            <a:fld id="{95A566FD-ECC2-4399-BA76-23D5D6DD8792}" type="slidenum">
              <a:rPr lang="en-US" smtClean="0"/>
              <a:t>18</a:t>
            </a:fld>
            <a:endParaRPr lang="en-US"/>
          </a:p>
        </p:txBody>
      </p:sp>
    </p:spTree>
    <p:extLst>
      <p:ext uri="{BB962C8B-B14F-4D97-AF65-F5344CB8AC3E}">
        <p14:creationId xmlns:p14="http://schemas.microsoft.com/office/powerpoint/2010/main" val="37122466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1) Zbog toga ćemo ograničiti ukupnu moguću količinu tokena u sistemu tako što ćemo prepoloviti coinbase na svakih N blokova.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Neka N bude 5 kod nas, a početni coinbase 20. Pomoću beskonačnog geometrijskog reda dobijamo da maksimalno može biti 200 tokena u sistemu.</a:t>
            </a:r>
          </a:p>
        </p:txBody>
      </p:sp>
      <p:sp>
        <p:nvSpPr>
          <p:cNvPr id="4" name="Slide Number Placeholder 3"/>
          <p:cNvSpPr>
            <a:spLocks noGrp="1"/>
          </p:cNvSpPr>
          <p:nvPr>
            <p:ph type="sldNum" sz="quarter" idx="5"/>
          </p:nvPr>
        </p:nvSpPr>
        <p:spPr/>
        <p:txBody>
          <a:bodyPr/>
          <a:lstStyle/>
          <a:p>
            <a:fld id="{95A566FD-ECC2-4399-BA76-23D5D6DD8792}" type="slidenum">
              <a:rPr lang="en-US" smtClean="0"/>
              <a:t>19</a:t>
            </a:fld>
            <a:endParaRPr lang="en-US"/>
          </a:p>
        </p:txBody>
      </p:sp>
    </p:spTree>
    <p:extLst>
      <p:ext uri="{BB962C8B-B14F-4D97-AF65-F5344CB8AC3E}">
        <p14:creationId xmlns:p14="http://schemas.microsoft.com/office/powerpoint/2010/main" val="28026493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ysClr val="windowText" lastClr="000000"/>
                </a:solidFill>
                <a:latin typeface="Calibri" panose="020F0502020204030204"/>
              </a:rPr>
              <a:t>Sada k</a:t>
            </a:r>
            <a:r>
              <a:rPr lang="sr-Latn-RS" dirty="0">
                <a:solidFill>
                  <a:sysClr val="windowText" lastClr="000000"/>
                </a:solidFill>
                <a:latin typeface="Calibri" panose="020F0502020204030204"/>
              </a:rPr>
              <a:t>ada ubacimo sve ove izmene u naš blokčejn, korisnici mogu da šalju jedino tokene koje trenutno imaju.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ysClr val="windowText" lastClr="000000"/>
              </a:solidFill>
              <a:latin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solidFill>
                  <a:sysClr val="windowText" lastClr="000000"/>
                </a:solidFill>
                <a:latin typeface="Calibri" panose="020F0502020204030204"/>
              </a:rPr>
              <a:t>Pitanje) Međutim, ako Pera ima 50 tokena, MENE</a:t>
            </a:r>
            <a:r>
              <a:rPr lang="en-US" dirty="0">
                <a:solidFill>
                  <a:sysClr val="windowText" lastClr="000000"/>
                </a:solidFill>
                <a:latin typeface="Calibri" panose="020F0502020204030204"/>
              </a:rPr>
              <a:t> </a:t>
            </a:r>
            <a:r>
              <a:rPr lang="sr-Latn-RS" dirty="0">
                <a:solidFill>
                  <a:sysClr val="windowText" lastClr="000000"/>
                </a:solidFill>
                <a:latin typeface="Calibri" panose="020F0502020204030204"/>
              </a:rPr>
              <a:t>i dalje ništa ne sprečava da dodam transakciju kojom Pera šalje MENI sve njegove tokene.</a:t>
            </a:r>
          </a:p>
        </p:txBody>
      </p:sp>
      <p:sp>
        <p:nvSpPr>
          <p:cNvPr id="4" name="Slide Number Placeholder 3"/>
          <p:cNvSpPr>
            <a:spLocks noGrp="1"/>
          </p:cNvSpPr>
          <p:nvPr>
            <p:ph type="sldNum" sz="quarter" idx="5"/>
          </p:nvPr>
        </p:nvSpPr>
        <p:spPr/>
        <p:txBody>
          <a:bodyPr/>
          <a:lstStyle/>
          <a:p>
            <a:fld id="{95A566FD-ECC2-4399-BA76-23D5D6DD8792}" type="slidenum">
              <a:rPr lang="en-US" smtClean="0"/>
              <a:t>20</a:t>
            </a:fld>
            <a:endParaRPr lang="en-US"/>
          </a:p>
        </p:txBody>
      </p:sp>
    </p:spTree>
    <p:extLst>
      <p:ext uri="{BB962C8B-B14F-4D97-AF65-F5344CB8AC3E}">
        <p14:creationId xmlns:p14="http://schemas.microsoft.com/office/powerpoint/2010/main" val="387615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Ovo je današnja agenda:</a:t>
            </a:r>
          </a:p>
          <a:p>
            <a:pPr marL="228600" indent="-228600">
              <a:buAutoNum type="arabicParenR"/>
            </a:pPr>
            <a:r>
              <a:rPr lang="sr-Latn-RS" dirty="0"/>
              <a:t>Napraviću kratak uvod</a:t>
            </a:r>
          </a:p>
          <a:p>
            <a:pPr marL="228600" indent="-228600">
              <a:buAutoNum type="arabicParenR"/>
            </a:pPr>
            <a:r>
              <a:rPr lang="sr-Latn-RS" dirty="0"/>
              <a:t>Videćemo arhitekturu implementiranog sistema</a:t>
            </a:r>
          </a:p>
          <a:p>
            <a:pPr marL="228600" indent="-228600">
              <a:buAutoNum type="arabicParenR"/>
            </a:pPr>
            <a:r>
              <a:rPr lang="sr-Latn-RS" dirty="0"/>
              <a:t>Zatim ćemo pr</a:t>
            </a:r>
            <a:r>
              <a:rPr lang="en-US" dirty="0" err="1"/>
              <a:t>olaskom</a:t>
            </a:r>
            <a:r>
              <a:rPr lang="en-US" dirty="0"/>
              <a:t> </a:t>
            </a:r>
            <a:r>
              <a:rPr lang="sr-Latn-RS" dirty="0"/>
              <a:t>kroz njega graditi naš blockchain od nule, usput rešavajući probleme na koje nailazimo</a:t>
            </a:r>
          </a:p>
          <a:p>
            <a:pPr marL="228600" indent="-228600">
              <a:buAutoNum type="arabicParenR"/>
            </a:pPr>
            <a:r>
              <a:rPr lang="sr-Latn-RS" dirty="0"/>
              <a:t>I na kraju ću vam dati moj zaključak o samoj tehnologiji</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2</a:t>
            </a:fld>
            <a:endParaRPr lang="en-US"/>
          </a:p>
        </p:txBody>
      </p:sp>
    </p:spTree>
    <p:extLst>
      <p:ext uri="{BB962C8B-B14F-4D97-AF65-F5344CB8AC3E}">
        <p14:creationId xmlns:p14="http://schemas.microsoft.com/office/powerpoint/2010/main" val="2782717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Tu na scenu stupaju digitalni potpisi.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a:t>
            </a:r>
            <a:r>
              <a:rPr lang="sr-Latn-RS" sz="1200" dirty="0">
                <a:solidFill>
                  <a:sysClr val="windowText" lastClr="000000"/>
                </a:solidFill>
                <a:latin typeface="Calibri" panose="020F0502020204030204"/>
              </a:rPr>
              <a:t>Svaki entitet koji želi da ima svoj digitalni potpis poseduje privatni i javni ključ. P</a:t>
            </a:r>
            <a:r>
              <a:rPr lang="sr-Latn-RS" dirty="0"/>
              <a:t>rivatni čuva u tajnosti, a javni oglašava </a:t>
            </a:r>
            <a:r>
              <a:rPr lang="en-US" dirty="0" err="1"/>
              <a:t>svima</a:t>
            </a:r>
            <a:r>
              <a:rPr lang="sr-Latn-R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a:t>
            </a:r>
            <a:r>
              <a:rPr lang="sr-Latn-RS" sz="1200" dirty="0">
                <a:solidFill>
                  <a:sysClr val="windowText" lastClr="000000"/>
                </a:solidFill>
                <a:latin typeface="Calibri" panose="020F0502020204030204"/>
              </a:rPr>
              <a:t>Javni ključ se generiše na osnovu privatnog </a:t>
            </a:r>
            <a:r>
              <a:rPr lang="sr-Latn-RS" dirty="0"/>
              <a:t>tako da nije moguće unazad dobiti privatni od javnog</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Validacijom potpisa i poruke pomoću pošiljaočevog javnog ključa zasigurno možemo ustanoviti da 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4.A) Poruka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4.B) I da smo je zaista dobili od pošiljaoca, a ne od nekoga ko se lažno predstavlja kao on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6) Digitalne </a:t>
            </a:r>
            <a:r>
              <a:rPr lang="en-US" dirty="0" err="1"/>
              <a:t>potpisi</a:t>
            </a:r>
            <a:r>
              <a:rPr lang="en-US" dirty="0"/>
              <a:t> </a:t>
            </a:r>
            <a:r>
              <a:rPr lang="en-US" dirty="0" err="1"/>
              <a:t>koristite</a:t>
            </a:r>
            <a:r>
              <a:rPr lang="en-US" dirty="0"/>
              <a:t> </a:t>
            </a:r>
            <a:r>
              <a:rPr lang="en-US" dirty="0" err="1"/>
              <a:t>svakodnevno</a:t>
            </a:r>
            <a:r>
              <a:rPr lang="en-US" dirty="0"/>
              <a:t> </a:t>
            </a:r>
            <a:r>
              <a:rPr lang="en-US" dirty="0" err="1"/>
              <a:t>na</a:t>
            </a:r>
            <a:r>
              <a:rPr lang="en-US" dirty="0"/>
              <a:t> </a:t>
            </a:r>
            <a:r>
              <a:rPr lang="en-US" dirty="0" err="1"/>
              <a:t>internetu</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Slika) Inače klikom na katanac u search baru možete da proverite koji algoritam </a:t>
            </a:r>
            <a:r>
              <a:rPr lang="en-US" dirty="0" err="1"/>
              <a:t>koristi</a:t>
            </a:r>
            <a:r>
              <a:rPr lang="en-US" dirty="0"/>
              <a:t> </a:t>
            </a:r>
            <a:r>
              <a:rPr lang="en-US" dirty="0" err="1"/>
              <a:t>sajt</a:t>
            </a:r>
            <a:r>
              <a:rPr lang="sr-Latn-RS" dirty="0"/>
              <a:t>. Na primer ETF koristi RSA. Sa druge strane Bitcoin i moja implementacija koriste ECDSA algoritam.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21</a:t>
            </a:fld>
            <a:endParaRPr lang="en-US"/>
          </a:p>
        </p:txBody>
      </p:sp>
    </p:spTree>
    <p:extLst>
      <p:ext uri="{BB962C8B-B14F-4D97-AF65-F5344CB8AC3E}">
        <p14:creationId xmlns:p14="http://schemas.microsoft.com/office/powerpoint/2010/main" val="820264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Površno ćemo proći kroz njega, jer je dosta komplikovan.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a:t>
            </a:r>
            <a:r>
              <a:rPr lang="en-US" dirty="0"/>
              <a:t>) </a:t>
            </a:r>
            <a:r>
              <a:rPr lang="sr-Latn-RS" dirty="0"/>
              <a:t>On koristi eliptičke krive ovog oblika</a:t>
            </a:r>
            <a:r>
              <a:rPr lang="en-US" dirty="0"/>
              <a:t> </a:t>
            </a:r>
            <a:r>
              <a:rPr lang="en-US" dirty="0" err="1"/>
              <a:t>i</a:t>
            </a:r>
            <a:r>
              <a:rPr lang="en-US" dirty="0"/>
              <a:t> </a:t>
            </a:r>
            <a:r>
              <a:rPr lang="en-US" dirty="0" err="1"/>
              <a:t>operaciju</a:t>
            </a:r>
            <a:r>
              <a:rPr lang="en-US" dirty="0"/>
              <a:t> </a:t>
            </a:r>
            <a:r>
              <a:rPr lang="en-US" dirty="0" err="1"/>
              <a:t>mno</a:t>
            </a:r>
            <a:r>
              <a:rPr lang="sr-Latn-RS" dirty="0"/>
              <a:t>ženja tačke skalarom.</a:t>
            </a:r>
            <a:r>
              <a:rPr lang="en-US" dirty="0"/>
              <a:t> </a:t>
            </a:r>
            <a:r>
              <a:rPr lang="sr-Latn-RS" dirty="0"/>
              <a:t>Mod </a:t>
            </a:r>
            <a:r>
              <a:rPr lang="en-US" dirty="0"/>
              <a:t>p </a:t>
            </a:r>
            <a:r>
              <a:rPr lang="en-US" dirty="0" err="1"/>
              <a:t>zna</a:t>
            </a:r>
            <a:r>
              <a:rPr lang="sr-Latn-RS" dirty="0"/>
              <a:t>či da su krive i sva računica nad KONAČNIM poljem veličine p. </a:t>
            </a:r>
            <a:r>
              <a:rPr lang="en-US" dirty="0" err="1"/>
              <a:t>Ov</a:t>
            </a:r>
            <a:r>
              <a:rPr lang="sr-Latn-RS" dirty="0"/>
              <a:t>o je primer jedne eliptička</a:t>
            </a:r>
            <a:r>
              <a:rPr lang="en-US" dirty="0"/>
              <a:t> </a:t>
            </a:r>
            <a:r>
              <a:rPr lang="en-US" dirty="0" err="1"/>
              <a:t>kriva</a:t>
            </a:r>
            <a:r>
              <a:rPr lang="en-US" dirty="0"/>
              <a:t> u BESKO</a:t>
            </a:r>
            <a:r>
              <a:rPr lang="sr-Latn-RS" dirty="0"/>
              <a:t>NAČNOM polju realnih brojeva.</a:t>
            </a:r>
          </a:p>
        </p:txBody>
      </p:sp>
      <p:sp>
        <p:nvSpPr>
          <p:cNvPr id="4" name="Slide Number Placeholder 3"/>
          <p:cNvSpPr>
            <a:spLocks noGrp="1"/>
          </p:cNvSpPr>
          <p:nvPr>
            <p:ph type="sldNum" sz="quarter" idx="5"/>
          </p:nvPr>
        </p:nvSpPr>
        <p:spPr/>
        <p:txBody>
          <a:bodyPr/>
          <a:lstStyle/>
          <a:p>
            <a:fld id="{95A566FD-ECC2-4399-BA76-23D5D6DD8792}" type="slidenum">
              <a:rPr lang="en-US" smtClean="0"/>
              <a:t>22</a:t>
            </a:fld>
            <a:endParaRPr lang="en-US"/>
          </a:p>
        </p:txBody>
      </p:sp>
    </p:spTree>
    <p:extLst>
      <p:ext uri="{BB962C8B-B14F-4D97-AF65-F5344CB8AC3E}">
        <p14:creationId xmlns:p14="http://schemas.microsoft.com/office/powerpoint/2010/main" val="7587530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Ovako izgleda kriva nad KONAČNIM poljem, gomila raštrkanih tačaka, i operacija množenja koja nema svoj inverz, tako da ako poznajemo P i Q ne možemo da izračunamo da nam je n 16.</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Poslednja jednačina je zapravo eliptička kriva koju Bitcoin koristi tako da ćemo je i mi koristiti. Parametar A je nula, a P je nazamislivo veliki prost broj.</a:t>
            </a:r>
          </a:p>
        </p:txBody>
      </p:sp>
      <p:sp>
        <p:nvSpPr>
          <p:cNvPr id="4" name="Slide Number Placeholder 3"/>
          <p:cNvSpPr>
            <a:spLocks noGrp="1"/>
          </p:cNvSpPr>
          <p:nvPr>
            <p:ph type="sldNum" sz="quarter" idx="5"/>
          </p:nvPr>
        </p:nvSpPr>
        <p:spPr/>
        <p:txBody>
          <a:bodyPr/>
          <a:lstStyle/>
          <a:p>
            <a:fld id="{95A566FD-ECC2-4399-BA76-23D5D6DD8792}" type="slidenum">
              <a:rPr lang="en-US" smtClean="0"/>
              <a:t>23</a:t>
            </a:fld>
            <a:endParaRPr lang="en-US"/>
          </a:p>
        </p:txBody>
      </p:sp>
    </p:spTree>
    <p:extLst>
      <p:ext uri="{BB962C8B-B14F-4D97-AF65-F5344CB8AC3E}">
        <p14:creationId xmlns:p14="http://schemas.microsoft.com/office/powerpoint/2010/main" val="16393301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Potpis koji algoritam generiše je uređeni par celih brojeva.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Ovde je dat ceo algoritam potpisivanja i verifikovanja poruke, nećemo detaljno proći kroz njega, već samo hoću da vam skrenem pažnju na par bitnih stvari.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Recimo da Ana šalje poruku Branku: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Prva bitna stvar je da oni moraju pre same komunikacije unapred da se dogovore </a:t>
            </a:r>
            <a:r>
              <a:rPr lang="en-US" dirty="0" err="1"/>
              <a:t>oko</a:t>
            </a:r>
            <a:r>
              <a:rPr lang="en-US" dirty="0"/>
              <a:t> </a:t>
            </a:r>
            <a:r>
              <a:rPr lang="en-US" dirty="0" err="1"/>
              <a:t>ovih</a:t>
            </a:r>
            <a:r>
              <a:rPr lang="en-US" dirty="0"/>
              <a:t> </a:t>
            </a:r>
            <a:r>
              <a:rPr lang="en-US" dirty="0" err="1"/>
              <a:t>parametara</a:t>
            </a:r>
            <a:r>
              <a:rPr lang="sr-Latn-R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a:t>
            </a:r>
            <a:r>
              <a:rPr lang="en-US" dirty="0"/>
              <a:t>Druga</a:t>
            </a:r>
            <a:r>
              <a:rPr lang="sr-Latn-RS" dirty="0"/>
              <a:t> bitna stvar je: Potpis zavisi od same poruke koja se šalje, to znači da će za svaku novu poruku Anin potpis biti drugačiji. Ovo je VEOMA bitan sigurnosni mehanizam.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I t</a:t>
            </a:r>
            <a:r>
              <a:rPr lang="en-US" dirty="0"/>
              <a:t>re</a:t>
            </a:r>
            <a:r>
              <a:rPr lang="sr-Latn-RS" dirty="0"/>
              <a:t>ća bitna stvar jeste: Branko uspešno može da validira SVAKU Aninu poruku poznavanjem Aninog javnog ključa.</a:t>
            </a:r>
          </a:p>
        </p:txBody>
      </p:sp>
      <p:sp>
        <p:nvSpPr>
          <p:cNvPr id="4" name="Slide Number Placeholder 3"/>
          <p:cNvSpPr>
            <a:spLocks noGrp="1"/>
          </p:cNvSpPr>
          <p:nvPr>
            <p:ph type="sldNum" sz="quarter" idx="5"/>
          </p:nvPr>
        </p:nvSpPr>
        <p:spPr/>
        <p:txBody>
          <a:bodyPr/>
          <a:lstStyle/>
          <a:p>
            <a:fld id="{95A566FD-ECC2-4399-BA76-23D5D6DD8792}" type="slidenum">
              <a:rPr lang="en-US" smtClean="0"/>
              <a:t>24</a:t>
            </a:fld>
            <a:endParaRPr lang="en-US"/>
          </a:p>
        </p:txBody>
      </p:sp>
    </p:spTree>
    <p:extLst>
      <p:ext uri="{BB962C8B-B14F-4D97-AF65-F5344CB8AC3E}">
        <p14:creationId xmlns:p14="http://schemas.microsoft.com/office/powerpoint/2010/main" val="603420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Ovde možemo da vidimo na primeru njihovu komunikaciju.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Validan potpis poruke je mogla da generiše SAMO Ana (ukoliko joj naravno nije ukraden privatni ključ), a Branko može da potvrdi da je poruka neizmenjena i da je zaista mogla da dođe SAMO od nje. Ukoliko je izmenjeno bilo šta od ovih polja poruka nije validna.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Sad smo i onemogućili korisnicima da šalju transakcije u tuđe ime. Međutim ipak postoji jedan mali detalj koji nismo razmotrili: Šta ako neko kopira prethodnu transakciju?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 Šta sprečava mene da jednostavno kopiram neku stvarnu prethodnu transakciju zajedno sa potpisom gde mi je neko poslao 10tokena? Pošto su transakcije identične i potpis će biti identičan tako da je onda i moja KOPIJA transakcije takođe validna.</a:t>
            </a:r>
          </a:p>
        </p:txBody>
      </p:sp>
      <p:sp>
        <p:nvSpPr>
          <p:cNvPr id="4" name="Slide Number Placeholder 3"/>
          <p:cNvSpPr>
            <a:spLocks noGrp="1"/>
          </p:cNvSpPr>
          <p:nvPr>
            <p:ph type="sldNum" sz="quarter" idx="5"/>
          </p:nvPr>
        </p:nvSpPr>
        <p:spPr/>
        <p:txBody>
          <a:bodyPr/>
          <a:lstStyle/>
          <a:p>
            <a:fld id="{95A566FD-ECC2-4399-BA76-23D5D6DD8792}" type="slidenum">
              <a:rPr lang="en-US" smtClean="0"/>
              <a:t>25</a:t>
            </a:fld>
            <a:endParaRPr lang="en-US"/>
          </a:p>
        </p:txBody>
      </p:sp>
    </p:spTree>
    <p:extLst>
      <p:ext uri="{BB962C8B-B14F-4D97-AF65-F5344CB8AC3E}">
        <p14:creationId xmlns:p14="http://schemas.microsoft.com/office/powerpoint/2010/main" val="9810906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Da bi smo izbegli ovaj problem moramo da obezbedimo da je svaka transakcija različita</a:t>
            </a:r>
            <a:r>
              <a:rPr lang="en-US" dirty="0"/>
              <a:t>.</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t>
            </a:r>
            <a:r>
              <a:rPr lang="en-US" dirty="0"/>
              <a:t>* </a:t>
            </a:r>
            <a:r>
              <a:rPr lang="sr-Latn-RS" dirty="0"/>
              <a:t>Srećom postoji jednostavno rešenje za to, uvešćemo ID transakcije koji će ulaziti u poruku koja se potpisuje. On broji transakcije PO pošiljaocu.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2,3) </a:t>
            </a:r>
            <a:r>
              <a:rPr lang="en-US" dirty="0"/>
              <a:t>* </a:t>
            </a:r>
            <a:r>
              <a:rPr lang="sr-Latn-RS" dirty="0"/>
              <a:t>Druga novina koju uvodimo jeste umesto imena korisnika koristićemo njihove javne ključeve.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a:t>
            </a:r>
            <a:r>
              <a:rPr lang="en-US" dirty="0"/>
              <a:t>* </a:t>
            </a:r>
            <a:r>
              <a:rPr lang="sr-Latn-RS" dirty="0"/>
              <a:t>I svaka transakcija će imati potpis koji </a:t>
            </a:r>
            <a:r>
              <a:rPr lang="en-US" dirty="0"/>
              <a:t>BILO KO</a:t>
            </a:r>
            <a:r>
              <a:rPr lang="sr-Latn-RS" dirty="0"/>
              <a:t> može da proveri da li je validan na osnovu pošiljaočevog javnog ključa koji je već dat u transakciji.</a:t>
            </a:r>
          </a:p>
        </p:txBody>
      </p:sp>
      <p:sp>
        <p:nvSpPr>
          <p:cNvPr id="4" name="Slide Number Placeholder 3"/>
          <p:cNvSpPr>
            <a:spLocks noGrp="1"/>
          </p:cNvSpPr>
          <p:nvPr>
            <p:ph type="sldNum" sz="quarter" idx="5"/>
          </p:nvPr>
        </p:nvSpPr>
        <p:spPr/>
        <p:txBody>
          <a:bodyPr/>
          <a:lstStyle/>
          <a:p>
            <a:fld id="{95A566FD-ECC2-4399-BA76-23D5D6DD8792}" type="slidenum">
              <a:rPr lang="en-US" smtClean="0"/>
              <a:t>26</a:t>
            </a:fld>
            <a:endParaRPr lang="en-US"/>
          </a:p>
        </p:txBody>
      </p:sp>
    </p:spTree>
    <p:extLst>
      <p:ext uri="{BB962C8B-B14F-4D97-AF65-F5344CB8AC3E}">
        <p14:creationId xmlns:p14="http://schemas.microsoft.com/office/powerpoint/2010/main" val="12162117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Ovime smo potpuno onemogućili menjanje tuđih transakcija ili dodavanje transakcija u tuđe ime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Ali ostaje nam još jedan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Recimo da sam poslao Peri 100 tokena za novi Auto. On vidi na ledgeru transakciju i pošalje mi novi auto. Ja nakon što dobijem auto izmenim transakciju tako da piše da sam mu poslao samo 1 token.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Pitanje)</a:t>
            </a:r>
            <a:r>
              <a:rPr lang="en-US" dirty="0"/>
              <a:t> </a:t>
            </a:r>
            <a:r>
              <a:rPr lang="sr-Latn-RS" dirty="0"/>
              <a:t>Kako da sprečimo korisnike da menjaju SOPSTVENE transakcije nakon što su već objavljene na ledgeru?</a:t>
            </a:r>
          </a:p>
        </p:txBody>
      </p:sp>
      <p:sp>
        <p:nvSpPr>
          <p:cNvPr id="4" name="Slide Number Placeholder 3"/>
          <p:cNvSpPr>
            <a:spLocks noGrp="1"/>
          </p:cNvSpPr>
          <p:nvPr>
            <p:ph type="sldNum" sz="quarter" idx="5"/>
          </p:nvPr>
        </p:nvSpPr>
        <p:spPr/>
        <p:txBody>
          <a:bodyPr/>
          <a:lstStyle/>
          <a:p>
            <a:fld id="{95A566FD-ECC2-4399-BA76-23D5D6DD8792}" type="slidenum">
              <a:rPr lang="en-US" smtClean="0"/>
              <a:t>27</a:t>
            </a:fld>
            <a:endParaRPr lang="en-US"/>
          </a:p>
        </p:txBody>
      </p:sp>
    </p:spTree>
    <p:extLst>
      <p:ext uri="{BB962C8B-B14F-4D97-AF65-F5344CB8AC3E}">
        <p14:creationId xmlns:p14="http://schemas.microsoft.com/office/powerpoint/2010/main" val="2541035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Jedno moguće rešenje je namerno uvođenje računski komplikovanog problema prilikom izmene ili dodavanja bloka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A) Kojim bi postigli sledeći efekat:</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Čak i da </a:t>
            </a:r>
            <a:r>
              <a:rPr lang="en-US" dirty="0" err="1"/>
              <a:t>Napada</a:t>
            </a:r>
            <a:r>
              <a:rPr lang="sr-Latn-RS" dirty="0"/>
              <a:t>č krene da menja </a:t>
            </a:r>
            <a:r>
              <a:rPr lang="en-US" dirty="0"/>
              <a:t>* </a:t>
            </a:r>
            <a:r>
              <a:rPr lang="sr-Latn-RS" dirty="0"/>
              <a:t>poslednji blok istog trenutka </a:t>
            </a:r>
            <a:r>
              <a:rPr lang="en-US" dirty="0"/>
              <a:t>* </a:t>
            </a:r>
            <a:r>
              <a:rPr lang="sr-Latn-RS" dirty="0"/>
              <a:t>kad je on dodat</a:t>
            </a:r>
            <a:r>
              <a:rPr lang="en-US" dirty="0"/>
              <a:t> u </a:t>
            </a:r>
            <a:r>
              <a:rPr lang="en-US" dirty="0" err="1"/>
              <a:t>lanac</a:t>
            </a:r>
            <a:r>
              <a:rPr lang="sr-Latn-RS" dirty="0"/>
              <a:t>,</a:t>
            </a:r>
            <a:r>
              <a:rPr lang="en-US" dirty="0"/>
              <a:t> on</a:t>
            </a:r>
            <a:r>
              <a:rPr lang="sr-Latn-RS" dirty="0"/>
              <a:t> ne može da stigne </a:t>
            </a:r>
            <a:r>
              <a:rPr lang="en-US" dirty="0"/>
              <a:t>* </a:t>
            </a:r>
            <a:r>
              <a:rPr lang="sr-Latn-RS" dirty="0"/>
              <a:t>da izmeni taj blok pre nego što ostatak mreže doda </a:t>
            </a:r>
            <a:r>
              <a:rPr lang="en-US" dirty="0"/>
              <a:t>* </a:t>
            </a:r>
            <a:r>
              <a:rPr lang="sr-Latn-RS" dirty="0"/>
              <a:t>novi </a:t>
            </a:r>
            <a:r>
              <a:rPr lang="en-US" dirty="0"/>
              <a:t>VALIDAN</a:t>
            </a:r>
            <a:r>
              <a:rPr lang="sr-Latn-RS" dirty="0"/>
              <a:t> blok u lanac.</a:t>
            </a:r>
            <a:r>
              <a:rPr lang="en-US" dirty="0"/>
              <a:t> * </a:t>
            </a:r>
            <a:r>
              <a:rPr lang="sr-Latn-RS" dirty="0"/>
              <a:t>Nikad neće moći da stigne ostatak mreže koji zajedničkom snagom dodaje nove blokove </a:t>
            </a:r>
            <a:r>
              <a:rPr lang="en-US" dirty="0"/>
              <a:t>* </a:t>
            </a:r>
            <a:r>
              <a:rPr lang="sr-Latn-RS" dirty="0"/>
              <a:t>i drugi čvorovi mu neće verovati jer ima </a:t>
            </a:r>
            <a:r>
              <a:rPr lang="en-US" dirty="0" err="1"/>
              <a:t>nevalidan</a:t>
            </a:r>
            <a:r>
              <a:rPr lang="en-US" dirty="0"/>
              <a:t> </a:t>
            </a:r>
            <a:r>
              <a:rPr lang="en-US" dirty="0" err="1"/>
              <a:t>lanac</a:t>
            </a:r>
            <a:r>
              <a:rPr lang="en-US" dirty="0"/>
              <a:t> *</a:t>
            </a:r>
            <a:r>
              <a:rPr lang="sr-Latn-RS" dirty="0"/>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sr-Latn-RS" dirty="0"/>
              <a:t>Jedan od načina da ovo postignemo jeste rudarenje</a:t>
            </a:r>
            <a:r>
              <a:rPr lang="en-US" dirty="0"/>
              <a:t>.</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Znamo već da je nemoguće dobiti ulaz heš funkcije pomoću izlaza</a:t>
            </a:r>
          </a:p>
        </p:txBody>
      </p:sp>
      <p:sp>
        <p:nvSpPr>
          <p:cNvPr id="4" name="Slide Number Placeholder 3"/>
          <p:cNvSpPr>
            <a:spLocks noGrp="1"/>
          </p:cNvSpPr>
          <p:nvPr>
            <p:ph type="sldNum" sz="quarter" idx="5"/>
          </p:nvPr>
        </p:nvSpPr>
        <p:spPr/>
        <p:txBody>
          <a:bodyPr/>
          <a:lstStyle/>
          <a:p>
            <a:fld id="{95A566FD-ECC2-4399-BA76-23D5D6DD8792}" type="slidenum">
              <a:rPr lang="en-US" smtClean="0"/>
              <a:t>28</a:t>
            </a:fld>
            <a:endParaRPr lang="en-US"/>
          </a:p>
        </p:txBody>
      </p:sp>
    </p:spTree>
    <p:extLst>
      <p:ext uri="{BB962C8B-B14F-4D97-AF65-F5344CB8AC3E}">
        <p14:creationId xmlns:p14="http://schemas.microsoft.com/office/powerpoint/2010/main" val="8447299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t</a:t>
            </a:r>
            <a:r>
              <a:rPr lang="sr-Latn-RS" dirty="0"/>
              <a:t>ako da možemo da iskoristimo ovu činjenicu za dobijanje željenog efekta.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Postavićemo uslov da heš polje bloka mora biti manje ili jednako nekoj vrednosti, u suprotnom blok NIJE validan.</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3) Tu vrednost ćemo podešavati pomoću novog polja koje uvodimo zvano težina, tako što njime određujemo broj početnih nula binarne heš vrednosti bloka. U primeru možete videti tu vrednost i u heksadecimalnom obliku koju ćemo koristiti na dalje.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sz="1200" dirty="0">
                <a:solidFill>
                  <a:sysClr val="windowText" lastClr="000000"/>
                </a:solidFill>
                <a:latin typeface="Calibri" panose="020F0502020204030204"/>
              </a:rPr>
              <a:t>Pitanje) Pitanje je samo kako možemo da menjamo izlazni heš bloka bez menjanja podataka unutar samog bloka?</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29</a:t>
            </a:fld>
            <a:endParaRPr lang="en-US"/>
          </a:p>
        </p:txBody>
      </p:sp>
    </p:spTree>
    <p:extLst>
      <p:ext uri="{BB962C8B-B14F-4D97-AF65-F5344CB8AC3E}">
        <p14:creationId xmlns:p14="http://schemas.microsoft.com/office/powerpoint/2010/main" val="25148173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1) Odgovor je pa ne možemo naravno, tako da uvedimo novo polje Nonce čija je jedina svrha da se menja u zavisnosti od heša koji želimo da dobijemo.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t>
            </a:r>
            <a:r>
              <a:rPr lang="sr-Latn-RS" dirty="0"/>
              <a:t>Izraz rudarenje, tj. Mining za koji ste vrv čuli upravo znači </a:t>
            </a:r>
            <a:r>
              <a:rPr lang="en-US" dirty="0" err="1"/>
              <a:t>pronala</a:t>
            </a:r>
            <a:r>
              <a:rPr lang="sr-Latn-RS" dirty="0"/>
              <a:t>ženje Nonce vrednosti koja daje validan heš bloka. </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Rudari su čvorovi u mreži koji rudare i upravo rudar koji prvi pronađe odgovarajući Nonce dobija Coinbase transakciju kao nagradu. Zato je pre par godina i počela pomama za grafičkim karticama, jer su one veoma brze kad je u pitanju rudarenje, a nagrade su velike.</a:t>
            </a:r>
          </a:p>
        </p:txBody>
      </p:sp>
      <p:sp>
        <p:nvSpPr>
          <p:cNvPr id="4" name="Slide Number Placeholder 3"/>
          <p:cNvSpPr>
            <a:spLocks noGrp="1"/>
          </p:cNvSpPr>
          <p:nvPr>
            <p:ph type="sldNum" sz="quarter" idx="5"/>
          </p:nvPr>
        </p:nvSpPr>
        <p:spPr/>
        <p:txBody>
          <a:bodyPr/>
          <a:lstStyle/>
          <a:p>
            <a:fld id="{95A566FD-ECC2-4399-BA76-23D5D6DD8792}" type="slidenum">
              <a:rPr lang="en-US" smtClean="0"/>
              <a:t>30</a:t>
            </a:fld>
            <a:endParaRPr lang="en-US"/>
          </a:p>
        </p:txBody>
      </p:sp>
    </p:spTree>
    <p:extLst>
      <p:ext uri="{BB962C8B-B14F-4D97-AF65-F5344CB8AC3E}">
        <p14:creationId xmlns:p14="http://schemas.microsoft.com/office/powerpoint/2010/main" val="3922440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Dakle šta je to blockchain</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3</a:t>
            </a:fld>
            <a:endParaRPr lang="en-US"/>
          </a:p>
        </p:txBody>
      </p:sp>
    </p:spTree>
    <p:extLst>
      <p:ext uri="{BB962C8B-B14F-4D97-AF65-F5344CB8AC3E}">
        <p14:creationId xmlns:p14="http://schemas.microsoft.com/office/powerpoint/2010/main" val="38188493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Kako rudarenje izgleda u praksi: Rudari prikupe validne transakcije od ostalih čvorova, stave ih u blok, i stave sami sebe kao primaoca Coinbasea. Isprobavaju sve moguće vrednosti Noncea dok neko od njih ne dobije validan heš. Taj rudar koji je uspešno izrudario blok ga prosleđuje ostalim čvorovima u mreži.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Rudarenje je u suštini statistička igra, što više procesorske snage imamo to je veća šansa da baš mi pronađemo odgovarajući Nonce jer smo isprobali više vrednosti. Ovo čini blockchain bezbednim, jer pojedinačni napadači imaju mnogo manje procesorske snage od kombinovanog ostatka mreže.</a:t>
            </a:r>
          </a:p>
        </p:txBody>
      </p:sp>
      <p:sp>
        <p:nvSpPr>
          <p:cNvPr id="4" name="Slide Number Placeholder 3"/>
          <p:cNvSpPr>
            <a:spLocks noGrp="1"/>
          </p:cNvSpPr>
          <p:nvPr>
            <p:ph type="sldNum" sz="quarter" idx="5"/>
          </p:nvPr>
        </p:nvSpPr>
        <p:spPr/>
        <p:txBody>
          <a:bodyPr/>
          <a:lstStyle/>
          <a:p>
            <a:fld id="{95A566FD-ECC2-4399-BA76-23D5D6DD8792}" type="slidenum">
              <a:rPr lang="en-US" smtClean="0"/>
              <a:t>31</a:t>
            </a:fld>
            <a:endParaRPr lang="en-US"/>
          </a:p>
        </p:txBody>
      </p:sp>
    </p:spTree>
    <p:extLst>
      <p:ext uri="{BB962C8B-B14F-4D97-AF65-F5344CB8AC3E}">
        <p14:creationId xmlns:p14="http://schemas.microsoft.com/office/powerpoint/2010/main" val="11615647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a:t>
            </a:r>
            <a:r>
              <a:rPr lang="en-US" dirty="0" err="1"/>
              <a:t>Rudarenje</a:t>
            </a:r>
            <a:r>
              <a:rPr lang="en-US" dirty="0"/>
              <a:t> je </a:t>
            </a:r>
            <a:r>
              <a:rPr lang="en-US" dirty="0" err="1"/>
              <a:t>zapravo</a:t>
            </a:r>
            <a:r>
              <a:rPr lang="en-US" dirty="0"/>
              <a:t> </a:t>
            </a:r>
            <a:r>
              <a:rPr lang="en-US" dirty="0" err="1"/>
              <a:t>jedan</a:t>
            </a:r>
            <a:r>
              <a:rPr lang="en-US" dirty="0"/>
              <a:t> od </a:t>
            </a:r>
            <a:r>
              <a:rPr lang="en-US" dirty="0" err="1"/>
              <a:t>tzv</a:t>
            </a:r>
            <a:r>
              <a:rPr lang="en-US" dirty="0"/>
              <a:t>. </a:t>
            </a:r>
            <a:r>
              <a:rPr lang="en-US" dirty="0" err="1"/>
              <a:t>Konsenzus</a:t>
            </a:r>
            <a:r>
              <a:rPr lang="en-US" dirty="0"/>
              <a:t> </a:t>
            </a:r>
            <a:r>
              <a:rPr lang="en-US" dirty="0" err="1"/>
              <a:t>algoritama</a:t>
            </a:r>
            <a:r>
              <a:rPr lang="en-US" dirty="0"/>
              <a:t> koji se </a:t>
            </a:r>
            <a:r>
              <a:rPr lang="en-US" dirty="0" err="1"/>
              <a:t>zove</a:t>
            </a:r>
            <a:r>
              <a:rPr lang="en-US" dirty="0"/>
              <a:t> </a:t>
            </a:r>
            <a:r>
              <a:rPr lang="en-US" dirty="0" err="1"/>
              <a:t>dokaz</a:t>
            </a:r>
            <a:r>
              <a:rPr lang="en-US" dirty="0"/>
              <a:t> </a:t>
            </a:r>
            <a:r>
              <a:rPr lang="en-US" dirty="0" err="1"/>
              <a:t>radom</a:t>
            </a:r>
            <a:r>
              <a:rPr lang="en-US" dirty="0"/>
              <a:t>, </a:t>
            </a:r>
            <a:r>
              <a:rPr lang="en-US" dirty="0" err="1"/>
              <a:t>tj</a:t>
            </a:r>
            <a:r>
              <a:rPr lang="en-US" dirty="0"/>
              <a:t>. Proof of Work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dirty="0" err="1"/>
              <a:t>Konsenzus</a:t>
            </a:r>
            <a:r>
              <a:rPr lang="en-US" dirty="0"/>
              <a:t> </a:t>
            </a:r>
            <a:r>
              <a:rPr lang="en-US" dirty="0" err="1"/>
              <a:t>algoritme</a:t>
            </a:r>
            <a:r>
              <a:rPr lang="en-US" dirty="0"/>
              <a:t> </a:t>
            </a:r>
            <a:r>
              <a:rPr lang="sr-Latn-RS" dirty="0"/>
              <a:t>čvorovi koriste kako bi postigli dogovor sa drugim, njima nepoznatim čvorovima u mreži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Zahvaljujući njima, malicioznim čvorovima je jednostavno finansijski neisplativo da pokušaju da podmetnu nevalidan blok ostatku mreže, jer drugi čvorovi mogu vrlo lako proveriti sve informacije koje dobiju. I potpise transakcija i da li heš vrednost bloka odgovara dobijenom Noncu unutar bloka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Mane dokaza radom su: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4.1) 51%ni napad, gde ukoliko jedan entitet kontroliše više od pola procesorske snage u mreži onda ne važi ona konstatacija da on nikad neće stići ostatak mreže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4.2) Vremenom rudarenje postaje neisplativo</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4.3) Potvrda transakcija je spora zbog rudarenja</a:t>
            </a:r>
          </a:p>
        </p:txBody>
      </p:sp>
      <p:sp>
        <p:nvSpPr>
          <p:cNvPr id="4" name="Slide Number Placeholder 3"/>
          <p:cNvSpPr>
            <a:spLocks noGrp="1"/>
          </p:cNvSpPr>
          <p:nvPr>
            <p:ph type="sldNum" sz="quarter" idx="5"/>
          </p:nvPr>
        </p:nvSpPr>
        <p:spPr/>
        <p:txBody>
          <a:bodyPr/>
          <a:lstStyle/>
          <a:p>
            <a:fld id="{95A566FD-ECC2-4399-BA76-23D5D6DD8792}" type="slidenum">
              <a:rPr lang="en-US" smtClean="0"/>
              <a:t>32</a:t>
            </a:fld>
            <a:endParaRPr lang="en-US"/>
          </a:p>
        </p:txBody>
      </p:sp>
    </p:spTree>
    <p:extLst>
      <p:ext uri="{BB962C8B-B14F-4D97-AF65-F5344CB8AC3E}">
        <p14:creationId xmlns:p14="http://schemas.microsoft.com/office/powerpoint/2010/main" val="34907661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Ima naravno puno drugih konsenzus algoritama, ali nećemo se na njima zadržavati.</a:t>
            </a:r>
          </a:p>
        </p:txBody>
      </p:sp>
      <p:sp>
        <p:nvSpPr>
          <p:cNvPr id="4" name="Slide Number Placeholder 3"/>
          <p:cNvSpPr>
            <a:spLocks noGrp="1"/>
          </p:cNvSpPr>
          <p:nvPr>
            <p:ph type="sldNum" sz="quarter" idx="5"/>
          </p:nvPr>
        </p:nvSpPr>
        <p:spPr/>
        <p:txBody>
          <a:bodyPr/>
          <a:lstStyle/>
          <a:p>
            <a:fld id="{95A566FD-ECC2-4399-BA76-23D5D6DD8792}" type="slidenum">
              <a:rPr lang="en-US" smtClean="0"/>
              <a:t>33</a:t>
            </a:fld>
            <a:endParaRPr lang="en-US"/>
          </a:p>
        </p:txBody>
      </p:sp>
    </p:spTree>
    <p:extLst>
      <p:ext uri="{BB962C8B-B14F-4D97-AF65-F5344CB8AC3E}">
        <p14:creationId xmlns:p14="http://schemas.microsoft.com/office/powerpoint/2010/main" val="1273576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0, 1) </a:t>
            </a:r>
            <a:r>
              <a:rPr lang="en-US" dirty="0" err="1"/>
              <a:t>Konsenzus</a:t>
            </a:r>
            <a:r>
              <a:rPr lang="en-US" dirty="0"/>
              <a:t> </a:t>
            </a:r>
            <a:r>
              <a:rPr lang="en-US" dirty="0" err="1"/>
              <a:t>algoritmi</a:t>
            </a:r>
            <a:r>
              <a:rPr lang="en-US" dirty="0"/>
              <a:t> </a:t>
            </a:r>
            <a:r>
              <a:rPr lang="sr-Latn-RS" dirty="0"/>
              <a:t>naravno funkcionišu samo</a:t>
            </a:r>
            <a:r>
              <a:rPr lang="en-US" dirty="0"/>
              <a:t> u </a:t>
            </a:r>
            <a:r>
              <a:rPr lang="en-US" dirty="0" err="1"/>
              <a:t>distribuiranim</a:t>
            </a:r>
            <a:r>
              <a:rPr lang="en-US" dirty="0"/>
              <a:t> </a:t>
            </a:r>
            <a:r>
              <a:rPr lang="en-US" dirty="0" err="1"/>
              <a:t>sistemima</a:t>
            </a:r>
            <a:r>
              <a:rPr lang="sr-Latn-RS" dirty="0"/>
              <a:t>,</a:t>
            </a:r>
            <a:r>
              <a:rPr lang="en-US" dirty="0"/>
              <a:t> </a:t>
            </a:r>
            <a:r>
              <a:rPr lang="en-US" dirty="0" err="1"/>
              <a:t>gde</a:t>
            </a:r>
            <a:r>
              <a:rPr lang="en-US" dirty="0"/>
              <a:t> </a:t>
            </a:r>
            <a:r>
              <a:rPr lang="en-US" dirty="0" err="1"/>
              <a:t>svaki</a:t>
            </a:r>
            <a:r>
              <a:rPr lang="en-US" dirty="0"/>
              <a:t> </a:t>
            </a:r>
            <a:r>
              <a:rPr lang="sr-Latn-RS" dirty="0"/>
              <a:t>čvor u mreži ima ličnu kopiju lanca na svom uređaju.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Pored njih, postoji još jedna sigurnosna prednost koju distribuirani sistem pruža, a to je nedostatak centralnog autoriteta koji napadač može da napadne.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a:t>
            </a:r>
          </a:p>
        </p:txBody>
      </p:sp>
      <p:sp>
        <p:nvSpPr>
          <p:cNvPr id="4" name="Slide Number Placeholder 3"/>
          <p:cNvSpPr>
            <a:spLocks noGrp="1"/>
          </p:cNvSpPr>
          <p:nvPr>
            <p:ph type="sldNum" sz="quarter" idx="5"/>
          </p:nvPr>
        </p:nvSpPr>
        <p:spPr/>
        <p:txBody>
          <a:bodyPr/>
          <a:lstStyle/>
          <a:p>
            <a:fld id="{95A566FD-ECC2-4399-BA76-23D5D6DD8792}" type="slidenum">
              <a:rPr lang="en-US" smtClean="0"/>
              <a:t>34</a:t>
            </a:fld>
            <a:endParaRPr lang="en-US"/>
          </a:p>
        </p:txBody>
      </p:sp>
    </p:spTree>
    <p:extLst>
      <p:ext uri="{BB962C8B-B14F-4D97-AF65-F5344CB8AC3E}">
        <p14:creationId xmlns:p14="http://schemas.microsoft.com/office/powerpoint/2010/main" val="31982992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Ponašanje ovakvog sistema možemo da vidimo na primeru tri čvora A, B i C gde zeleni čvorovi veruju jedni drugima, a crvenim čvorovima ne veruje niko.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Važe ista pravila kao i do sada, osim što napadač čak i da uspe da izmeni lanac kao na čvoru A (što je, možemo slobodno reći, skoro pa nemoguće) on mora da ima pristup drugim čvorovi</a:t>
            </a:r>
            <a:r>
              <a:rPr lang="en-US" dirty="0"/>
              <a:t>m</a:t>
            </a:r>
            <a:r>
              <a:rPr lang="sr-Latn-RS" dirty="0"/>
              <a:t>a kako bi i kod njih mogao da napravi identične izmene, jer čvoru A drugi čvorovi neće verovati zbog razlika u heševima blokova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Ovo takođe znači da ako napadač uspe da izmeni većinu čvorova u sistemu, čvorovima sa originalno validnim lancem ostatak mreže više neće verovati. Ali ako dođemo do te situacije gde napadač ima pristup većini uređaja u mreži onda je nešto zaista pošlo po zlu.</a:t>
            </a:r>
          </a:p>
        </p:txBody>
      </p:sp>
      <p:sp>
        <p:nvSpPr>
          <p:cNvPr id="4" name="Slide Number Placeholder 3"/>
          <p:cNvSpPr>
            <a:spLocks noGrp="1"/>
          </p:cNvSpPr>
          <p:nvPr>
            <p:ph type="sldNum" sz="quarter" idx="5"/>
          </p:nvPr>
        </p:nvSpPr>
        <p:spPr/>
        <p:txBody>
          <a:bodyPr/>
          <a:lstStyle/>
          <a:p>
            <a:fld id="{95A566FD-ECC2-4399-BA76-23D5D6DD8792}" type="slidenum">
              <a:rPr lang="en-US" smtClean="0"/>
              <a:t>35</a:t>
            </a:fld>
            <a:endParaRPr lang="en-US"/>
          </a:p>
        </p:txBody>
      </p:sp>
    </p:spTree>
    <p:extLst>
      <p:ext uri="{BB962C8B-B14F-4D97-AF65-F5344CB8AC3E}">
        <p14:creationId xmlns:p14="http://schemas.microsoft.com/office/powerpoint/2010/main" val="5005571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2) Javne blockchain mreže komuniciraju preko interneta i korisnici su u glavnom globalno rasprostranjeni</a:t>
            </a:r>
            <a:r>
              <a:rPr lang="en-US" dirty="0"/>
              <a:t> </a:t>
            </a:r>
            <a:r>
              <a:rPr lang="sr-Latn-RS" dirty="0"/>
              <a:t>što predstavlja problem, jer podaci nikad ne dolaze do svih čvorova istovremeno, i to izaziva neslaganje među njima oko toga koja je tačna trenutna verzija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Zbog ovoga čvorovi po potrebi pamte nekoliko verzija istog lanca, tj. lanac se razdvaja na </a:t>
            </a:r>
            <a:r>
              <a:rPr lang="en-US" dirty="0" err="1"/>
              <a:t>forkov</a:t>
            </a:r>
            <a:r>
              <a:rPr lang="sr-Latn-RS" dirty="0"/>
              <a:t>e, tako da više nije potpuno linearna struktura već izgleda ovako </a:t>
            </a:r>
            <a:r>
              <a:rPr lang="en-US" dirty="0"/>
              <a:t>*</a:t>
            </a:r>
            <a:endParaRPr lang="sr-Latn-R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a:t>
            </a:r>
            <a:endParaRPr lang="sr-Latn-RS" dirty="0"/>
          </a:p>
        </p:txBody>
      </p:sp>
      <p:sp>
        <p:nvSpPr>
          <p:cNvPr id="4" name="Slide Number Placeholder 3"/>
          <p:cNvSpPr>
            <a:spLocks noGrp="1"/>
          </p:cNvSpPr>
          <p:nvPr>
            <p:ph type="sldNum" sz="quarter" idx="5"/>
          </p:nvPr>
        </p:nvSpPr>
        <p:spPr/>
        <p:txBody>
          <a:bodyPr/>
          <a:lstStyle/>
          <a:p>
            <a:fld id="{95A566FD-ECC2-4399-BA76-23D5D6DD8792}" type="slidenum">
              <a:rPr lang="en-US" smtClean="0"/>
              <a:t>36</a:t>
            </a:fld>
            <a:endParaRPr lang="en-US"/>
          </a:p>
        </p:txBody>
      </p:sp>
    </p:spTree>
    <p:extLst>
      <p:ext uri="{BB962C8B-B14F-4D97-AF65-F5344CB8AC3E}">
        <p14:creationId xmlns:p14="http://schemas.microsoft.com/office/powerpoint/2010/main" val="14063670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Ovo je kratka mrežna animacija koja daje malo bolju sliku kako čvorovi komuniciraju. </a:t>
            </a:r>
            <a:r>
              <a:rPr lang="en-US" dirty="0" err="1"/>
              <a:t>Imamo</a:t>
            </a:r>
            <a:r>
              <a:rPr lang="en-US" dirty="0"/>
              <a:t> </a:t>
            </a:r>
            <a:r>
              <a:rPr lang="sr-Latn-RS" dirty="0"/>
              <a:t>globalne mrež</a:t>
            </a:r>
            <a:r>
              <a:rPr lang="en-US" dirty="0"/>
              <a:t>u</a:t>
            </a:r>
            <a:r>
              <a:rPr lang="sr-Latn-RS" dirty="0"/>
              <a:t>,</a:t>
            </a:r>
            <a:r>
              <a:rPr lang="en-US" dirty="0"/>
              <a:t> s</a:t>
            </a:r>
            <a:r>
              <a:rPr lang="sr-Latn-RS" dirty="0"/>
              <a:t>vaki čvor ima svoju kopiju lanca, gde je verodostojnost bloka označena nijansama zelene boje. Zbog forkova i napada na blockchain ne treba u potpunosti verovati informacijama u novijim blokovima.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Imamo</a:t>
            </a:r>
            <a:r>
              <a:rPr lang="en-US" dirty="0"/>
              <a:t> </a:t>
            </a:r>
            <a:r>
              <a:rPr lang="en-US" dirty="0" err="1"/>
              <a:t>i</a:t>
            </a:r>
            <a:r>
              <a:rPr lang="en-US" dirty="0"/>
              <a:t> </a:t>
            </a:r>
            <a:r>
              <a:rPr lang="en-US" dirty="0" err="1"/>
              <a:t>listu</a:t>
            </a:r>
            <a:r>
              <a:rPr lang="en-US" dirty="0"/>
              <a:t> </a:t>
            </a:r>
            <a:r>
              <a:rPr lang="en-US" dirty="0" err="1"/>
              <a:t>transakcija</a:t>
            </a:r>
            <a:r>
              <a:rPr lang="en-US" dirty="0"/>
              <a:t> </a:t>
            </a:r>
            <a:r>
              <a:rPr lang="en-US" dirty="0" err="1"/>
              <a:t>koje</a:t>
            </a:r>
            <a:r>
              <a:rPr lang="en-US" dirty="0"/>
              <a:t> </a:t>
            </a:r>
            <a:r>
              <a:rPr lang="en-US" dirty="0" err="1"/>
              <a:t>vidi</a:t>
            </a:r>
            <a:r>
              <a:rPr lang="en-US" dirty="0"/>
              <a:t> </a:t>
            </a:r>
            <a:r>
              <a:rPr lang="sr-Latn-RS" dirty="0"/>
              <a:t>čvor u Beogradu, i prosečno vreme potrebno za rudarenje jednog bloka, koje se namešta težinom.</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(START) Transakcije se šalju kroz mrežu i skladište kao nepotvrđene dok se trenutni blok rudari.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Potrebno je (PAUZA) neko vreme da one dođu do različitih čvorova. Kada do Beograda dođe novoizrudareni blok iz Los Anđelesa, nepotvrđene transakcije idu u blok (NASTAVAK) koji tek sada kreće da se rudari.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Sada dolazimo do onog problematičnog dela a to je šta se dešava kada dva čvora skoro istovremeno izrudare novi blok, (PAUZA) recimo Beograd i Rio. U zavisnosti od topologije mreže, čvorovi će videti različite validne verzije lanca.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(NASTAVAK) Do tokija će prvo doći beogradski blok, pa zatim Rio blok, dok će u Los Anđelesu biti obrnuto...</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(PAUZA) Ovo se razrešava tako što sada na primer samo Tokio izrudari sledeći blok (NASTAVAK) i onda se njegova verzija lanca uzima kao validna jer je najduža, tj svi čvorovi će smatrati da je Beograd izrudario prethodni blok, a fork gde je Rio to učinio se može odbaciti. (Perth je ovde to već učinio a Rio i Los Anđeles će takođe čim ovaj novi blok dođe do njih)</a:t>
            </a:r>
          </a:p>
        </p:txBody>
      </p:sp>
      <p:sp>
        <p:nvSpPr>
          <p:cNvPr id="4" name="Slide Number Placeholder 3"/>
          <p:cNvSpPr>
            <a:spLocks noGrp="1"/>
          </p:cNvSpPr>
          <p:nvPr>
            <p:ph type="sldNum" sz="quarter" idx="5"/>
          </p:nvPr>
        </p:nvSpPr>
        <p:spPr/>
        <p:txBody>
          <a:bodyPr/>
          <a:lstStyle/>
          <a:p>
            <a:fld id="{95A566FD-ECC2-4399-BA76-23D5D6DD8792}" type="slidenum">
              <a:rPr lang="en-US" smtClean="0"/>
              <a:t>37</a:t>
            </a:fld>
            <a:endParaRPr lang="en-US"/>
          </a:p>
        </p:txBody>
      </p:sp>
    </p:spTree>
    <p:extLst>
      <p:ext uri="{BB962C8B-B14F-4D97-AF65-F5344CB8AC3E}">
        <p14:creationId xmlns:p14="http://schemas.microsoft.com/office/powerpoint/2010/main" val="25576423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38</a:t>
            </a:fld>
            <a:endParaRPr lang="en-US"/>
          </a:p>
        </p:txBody>
      </p:sp>
    </p:spTree>
    <p:extLst>
      <p:ext uri="{BB962C8B-B14F-4D97-AF65-F5344CB8AC3E}">
        <p14:creationId xmlns:p14="http://schemas.microsoft.com/office/powerpoint/2010/main" val="3621156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0) Sa desne strane je skica blockchaina koji smo mi izgradili za izmišljenu kriptovalutu, ali to je samo jedan primer.</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Postoji mnogo različitih verzija blockchaina, i nove implementacije se svakodnevno kreiraju.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Svi ste čuli za blockchain i pre ove prezentacije, zahvaljujući medijima koji mu pridaju preveliku pažnju, jer često prenose prototipne implementacije ili projekte koji su i dalje u fazi razvoja.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3) Ako malo razmislimo blockchain zapravo ima donekle limitiranu upotrebu. </a:t>
            </a:r>
            <a:r>
              <a:rPr lang="en-US" dirty="0"/>
              <a:t>U </a:t>
            </a:r>
            <a:r>
              <a:rPr lang="en-US" dirty="0" err="1"/>
              <a:t>su</a:t>
            </a:r>
            <a:r>
              <a:rPr lang="sr-Latn-RS" dirty="0"/>
              <a:t>štini ukoliko biznisu trebaju trajno nepromenljivi podaci, </a:t>
            </a:r>
            <a:r>
              <a:rPr lang="en-US" dirty="0" err="1"/>
              <a:t>ali</a:t>
            </a:r>
            <a:r>
              <a:rPr lang="en-US" dirty="0"/>
              <a:t> da </a:t>
            </a:r>
            <a:r>
              <a:rPr lang="en-US" dirty="0" err="1"/>
              <a:t>im</a:t>
            </a:r>
            <a:r>
              <a:rPr lang="sr-Latn-RS" dirty="0"/>
              <a:t> ne smeta manjak centralizovanosti sistema tek onda treba da koriste blockchain. I plus on ne može da bude jedini način na koji se čuvaju podaci zbog toga što je spor za pretraživanje, uvek će biti potrebne dodatne strukture poput relacionih ili nerelacionih baza podataka, a blockchain je tu sa strane kao potvrda da podaci nisu menjani.</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 5) N</a:t>
            </a:r>
            <a:r>
              <a:rPr lang="en-US" dirty="0" err="1"/>
              <a:t>aravno</a:t>
            </a:r>
            <a:r>
              <a:rPr lang="en-US" dirty="0"/>
              <a:t> </a:t>
            </a:r>
            <a:r>
              <a:rPr lang="en-US" dirty="0" err="1"/>
              <a:t>postoji</a:t>
            </a:r>
            <a:r>
              <a:rPr lang="en-US" dirty="0"/>
              <a:t> </a:t>
            </a:r>
            <a:r>
              <a:rPr lang="en-US" dirty="0" err="1"/>
              <a:t>i</a:t>
            </a:r>
            <a:r>
              <a:rPr lang="en-US" dirty="0"/>
              <a:t> </a:t>
            </a:r>
            <a:r>
              <a:rPr lang="en-US" dirty="0" err="1"/>
              <a:t>puno</a:t>
            </a:r>
            <a:r>
              <a:rPr lang="en-US" dirty="0"/>
              <a:t> </a:t>
            </a:r>
            <a:r>
              <a:rPr lang="en-US" dirty="0" err="1"/>
              <a:t>uspe</a:t>
            </a:r>
            <a:r>
              <a:rPr lang="sr-Latn-RS" dirty="0"/>
              <a:t>šnih implementacija, ne samo u sferi bankarstva i kriptovaluta. Postoje zanimljive primene u reviziji, dokazivanju autorskih prava, registrovanju patenata i lancima nabavke. Naravno ništa od ovoga nije i dalje postalo dovoljno popularno, ali postoje kompanije koje zaista uspešno primenjuju blockchain u ovim sektorima u</a:t>
            </a:r>
            <a:r>
              <a:rPr lang="en-US" dirty="0" err="1"/>
              <a:t>glavnom</a:t>
            </a:r>
            <a:r>
              <a:rPr lang="en-US" dirty="0"/>
              <a:t> </a:t>
            </a:r>
            <a:r>
              <a:rPr lang="en-US" dirty="0" err="1"/>
              <a:t>zahvalju</a:t>
            </a:r>
            <a:r>
              <a:rPr lang="sr-Latn-RS" dirty="0"/>
              <a:t>jući pametnim ugovorima. To su bukvalno programski delovi koda koji se čuvaju u blockchain strukturi i koji se izvršavaju kada se neki unapred definisani uslovi zadovolje.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6) I na kraju treba naglasiti da je VEOMA BITNA programerski sigurna implementacija blockchaina, jer je činjenica da su podaci matematički nepromenljivi najveća prednost ove tehnologije, tj. čitavog sistema izgrađenog oko nje. Ako programerska implementacija nije sigurna i postoje rupe u njoj onda ceo ovaj sistem pada u vodu.</a:t>
            </a:r>
          </a:p>
        </p:txBody>
      </p:sp>
      <p:sp>
        <p:nvSpPr>
          <p:cNvPr id="4" name="Slide Number Placeholder 3"/>
          <p:cNvSpPr>
            <a:spLocks noGrp="1"/>
          </p:cNvSpPr>
          <p:nvPr>
            <p:ph type="sldNum" sz="quarter" idx="5"/>
          </p:nvPr>
        </p:nvSpPr>
        <p:spPr/>
        <p:txBody>
          <a:bodyPr/>
          <a:lstStyle/>
          <a:p>
            <a:fld id="{95A566FD-ECC2-4399-BA76-23D5D6DD8792}" type="slidenum">
              <a:rPr lang="en-US" smtClean="0"/>
              <a:t>39</a:t>
            </a:fld>
            <a:endParaRPr lang="en-US"/>
          </a:p>
        </p:txBody>
      </p:sp>
    </p:spTree>
    <p:extLst>
      <p:ext uri="{BB962C8B-B14F-4D97-AF65-F5344CB8AC3E}">
        <p14:creationId xmlns:p14="http://schemas.microsoft.com/office/powerpoint/2010/main" val="274222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a:t>
            </a:r>
            <a:r>
              <a:rPr lang="sr-Latn-RS" dirty="0"/>
              <a:t>, 2, 3</a:t>
            </a:r>
            <a:r>
              <a:rPr lang="en-US" dirty="0"/>
              <a:t>) </a:t>
            </a:r>
            <a:r>
              <a:rPr lang="sr-Latn-RS" dirty="0"/>
              <a:t>Blockchain je </a:t>
            </a:r>
            <a:r>
              <a:rPr lang="en-US" dirty="0" err="1"/>
              <a:t>distribuiran</a:t>
            </a:r>
            <a:r>
              <a:rPr lang="sr-Latn-RS" dirty="0"/>
              <a:t>, što znači da je procesorska snaga sistema raspodeljena među više različitih, odvojenih uređaja</a:t>
            </a:r>
            <a:r>
              <a:rPr lang="en-US" dirty="0"/>
              <a:t>, </a:t>
            </a:r>
            <a:r>
              <a:rPr lang="en-US" dirty="0" err="1"/>
              <a:t>nepromenljiv</a:t>
            </a:r>
            <a:r>
              <a:rPr lang="en-US" dirty="0"/>
              <a:t>, </a:t>
            </a:r>
            <a:r>
              <a:rPr lang="sr-Latn-RS" dirty="0"/>
              <a:t>najčešće javno dostupan, digitalni ledger, odnosno fajl koji sadrži spisak transakcija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4</a:t>
            </a:r>
            <a:r>
              <a:rPr lang="en-US" dirty="0"/>
              <a:t>)</a:t>
            </a:r>
            <a:r>
              <a:rPr lang="en-US" sz="1200" dirty="0">
                <a:solidFill>
                  <a:sysClr val="windowText" lastClr="000000"/>
                </a:solidFill>
                <a:latin typeface="Calibri" panose="020F0502020204030204"/>
              </a:rPr>
              <a:t> </a:t>
            </a:r>
            <a:r>
              <a:rPr lang="sr-Latn-RS" sz="1200" dirty="0">
                <a:solidFill>
                  <a:sysClr val="windowText" lastClr="000000"/>
                </a:solidFill>
                <a:latin typeface="Calibri" panose="020F0502020204030204"/>
              </a:rPr>
              <a:t>Sastoji se od blokova podataka koji su zajedno povezani u lanac</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otud</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i</a:t>
            </a:r>
            <a:r>
              <a:rPr lang="en-US" sz="1200" dirty="0">
                <a:solidFill>
                  <a:sysClr val="windowText" lastClr="000000"/>
                </a:solidFill>
                <a:latin typeface="Calibri" panose="020F0502020204030204"/>
              </a:rPr>
              <a:t> </a:t>
            </a:r>
            <a:r>
              <a:rPr lang="en-US" sz="1200" dirty="0" err="1">
                <a:solidFill>
                  <a:sysClr val="windowText" lastClr="000000"/>
                </a:solidFill>
                <a:latin typeface="Calibri" panose="020F0502020204030204"/>
              </a:rPr>
              <a:t>naziv</a:t>
            </a:r>
            <a:r>
              <a:rPr lang="en-US" sz="1200" dirty="0">
                <a:solidFill>
                  <a:sysClr val="windowText" lastClr="000000"/>
                </a:solidFill>
                <a:latin typeface="Calibri" panose="020F0502020204030204"/>
              </a:rPr>
              <a:t> blockchain</a:t>
            </a:r>
            <a:r>
              <a:rPr lang="sr-Latn-RS" sz="1200" dirty="0">
                <a:solidFill>
                  <a:sysClr val="windowText" lastClr="000000"/>
                </a:solidFill>
                <a:latin typeface="Calibri" panose="020F0502020204030204"/>
              </a:rPr>
              <a: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5, 6</a:t>
            </a:r>
            <a:r>
              <a:rPr lang="en-US" dirty="0"/>
              <a:t>) </a:t>
            </a:r>
            <a:r>
              <a:rPr lang="sr-Latn-RS" dirty="0"/>
              <a:t>Pošto je to veoma širok pojam fokus rada će biti na njegovu najpoznatiju</a:t>
            </a:r>
            <a:r>
              <a:rPr lang="en-US" dirty="0"/>
              <a:t> </a:t>
            </a:r>
            <a:r>
              <a:rPr lang="sr-Latn-RS" dirty="0"/>
              <a:t>primenu, a to su kriptovalute. Iako se često predstavljaju ovakvim tokenima sa slike, one ne postoje u fizičkom obliku v</a:t>
            </a:r>
            <a:r>
              <a:rPr lang="en-US" dirty="0"/>
              <a:t>e</a:t>
            </a:r>
            <a:r>
              <a:rPr lang="sr-Latn-RS" dirty="0"/>
              <a:t>ć postoje samo kao podaci unutar blockchaina.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4</a:t>
            </a:fld>
            <a:endParaRPr lang="en-US"/>
          </a:p>
        </p:txBody>
      </p:sp>
    </p:spTree>
    <p:extLst>
      <p:ext uri="{BB962C8B-B14F-4D97-AF65-F5344CB8AC3E}">
        <p14:creationId xmlns:p14="http://schemas.microsoft.com/office/powerpoint/2010/main" val="376111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Sistem je realizovan kao web aplikacija, tako da sam koristio klasične web tehnologije poput HTML-a za strukturu, CSS-a za prezentaciju i JavaScripta za korisničku interakciju.</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6</a:t>
            </a:fld>
            <a:endParaRPr lang="en-US"/>
          </a:p>
        </p:txBody>
      </p:sp>
    </p:spTree>
    <p:extLst>
      <p:ext uri="{BB962C8B-B14F-4D97-AF65-F5344CB8AC3E}">
        <p14:creationId xmlns:p14="http://schemas.microsoft.com/office/powerpoint/2010/main" val="221875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Naravno nisam koristio samo njih već </a:t>
            </a:r>
            <a:r>
              <a:rPr lang="en-US" dirty="0" err="1"/>
              <a:t>i</a:t>
            </a:r>
            <a:r>
              <a:rPr lang="en-US" dirty="0"/>
              <a:t> </a:t>
            </a:r>
            <a:r>
              <a:rPr lang="sr-Latn-RS" dirty="0"/>
              <a:t>njihove frameworke.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Pug, ranije poznat kao Jade, za HTML jer pruža čistiju sintaksu i dodatne mogućnosti, od kojih sam intenzivno koristio liste promenljivih i parent-child arhitekturu.</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Bootstrap za CSS koji sadrži gomilu već gotovih stilova.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Node za podizanje web servera u JavaScriptu i jQuery za lakše upravljanje HTML tagovima.</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7</a:t>
            </a:fld>
            <a:endParaRPr lang="en-US"/>
          </a:p>
        </p:txBody>
      </p:sp>
    </p:spTree>
    <p:extLst>
      <p:ext uri="{BB962C8B-B14F-4D97-AF65-F5344CB8AC3E}">
        <p14:creationId xmlns:p14="http://schemas.microsoft.com/office/powerpoint/2010/main" val="1498539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Ovako</a:t>
            </a:r>
            <a:r>
              <a:rPr lang="en-US" dirty="0"/>
              <a:t> </a:t>
            </a:r>
            <a:r>
              <a:rPr lang="en-US" dirty="0" err="1"/>
              <a:t>izgleda</a:t>
            </a:r>
            <a:r>
              <a:rPr lang="en-US" dirty="0"/>
              <a:t> </a:t>
            </a:r>
            <a:r>
              <a:rPr lang="sr-Latn-RS" dirty="0"/>
              <a:t>dijagram sekvence sistema.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Najvažnije je videti da je back-end odgovoran samo za inicijalno pokretanje i zaustavljanje servera kao i za rutiranje stranica.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Dok se zapravo svi proračuni i validacije rade samo na front-endu.</a:t>
            </a:r>
            <a:endParaRPr lang="en-US" dirty="0"/>
          </a:p>
        </p:txBody>
      </p:sp>
      <p:sp>
        <p:nvSpPr>
          <p:cNvPr id="4" name="Slide Number Placeholder 3"/>
          <p:cNvSpPr>
            <a:spLocks noGrp="1"/>
          </p:cNvSpPr>
          <p:nvPr>
            <p:ph type="sldNum" sz="quarter" idx="5"/>
          </p:nvPr>
        </p:nvSpPr>
        <p:spPr/>
        <p:txBody>
          <a:bodyPr/>
          <a:lstStyle/>
          <a:p>
            <a:fld id="{95A566FD-ECC2-4399-BA76-23D5D6DD8792}" type="slidenum">
              <a:rPr lang="en-US" smtClean="0"/>
              <a:t>8</a:t>
            </a:fld>
            <a:endParaRPr lang="en-US"/>
          </a:p>
        </p:txBody>
      </p:sp>
    </p:spTree>
    <p:extLst>
      <p:ext uri="{BB962C8B-B14F-4D97-AF65-F5344CB8AC3E}">
        <p14:creationId xmlns:p14="http://schemas.microsoft.com/office/powerpoint/2010/main" val="2427594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1) Aplikacija se na serveru pokreće iz komandne linije.</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2) I može joj se pristupiti sa više uređaja istovremeno preko web browsera bez dodatnih instalacija.</a:t>
            </a:r>
          </a:p>
          <a:p>
            <a:pPr marL="0" marR="0" lvl="0" indent="0" algn="l" defTabSz="914400" rtl="0" eaLnBrk="1" fontAlgn="auto" latinLnBrk="0" hangingPunct="1">
              <a:lnSpc>
                <a:spcPct val="100000"/>
              </a:lnSpc>
              <a:spcBef>
                <a:spcPts val="0"/>
              </a:spcBef>
              <a:spcAft>
                <a:spcPts val="0"/>
              </a:spcAft>
              <a:buClrTx/>
              <a:buSzTx/>
              <a:buFontTx/>
              <a:buNone/>
              <a:tabLst/>
              <a:defRPr/>
            </a:pPr>
            <a:r>
              <a:rPr lang="sr-Latn-RS" dirty="0"/>
              <a:t>Slike) </a:t>
            </a:r>
            <a:r>
              <a:rPr lang="en-US" dirty="0" err="1"/>
              <a:t>Zahvaljuju</a:t>
            </a:r>
            <a:r>
              <a:rPr lang="sr-Latn-RS" dirty="0"/>
              <a:t>ć</a:t>
            </a:r>
            <a:r>
              <a:rPr lang="en-US" dirty="0" err="1"/>
              <a:t>i</a:t>
            </a:r>
            <a:r>
              <a:rPr lang="en-US" dirty="0"/>
              <a:t> </a:t>
            </a:r>
            <a:r>
              <a:rPr lang="en-US" dirty="0" err="1"/>
              <a:t>Bootstrapu</a:t>
            </a:r>
            <a:r>
              <a:rPr lang="en-US" dirty="0"/>
              <a:t> </a:t>
            </a:r>
            <a:r>
              <a:rPr lang="en-US" dirty="0" err="1"/>
              <a:t>stilovi</a:t>
            </a:r>
            <a:r>
              <a:rPr lang="en-US" dirty="0"/>
              <a:t> </a:t>
            </a:r>
            <a:r>
              <a:rPr lang="en-US" dirty="0" err="1"/>
              <a:t>su</a:t>
            </a:r>
            <a:r>
              <a:rPr lang="en-US" dirty="0"/>
              <a:t> </a:t>
            </a:r>
            <a:r>
              <a:rPr lang="en-US" dirty="0" err="1"/>
              <a:t>automatski</a:t>
            </a:r>
            <a:r>
              <a:rPr lang="en-US" dirty="0"/>
              <a:t> </a:t>
            </a:r>
            <a:r>
              <a:rPr lang="en-US" dirty="0" err="1"/>
              <a:t>prilago</a:t>
            </a:r>
            <a:r>
              <a:rPr lang="sr-Latn-RS" dirty="0"/>
              <a:t>đeni</a:t>
            </a:r>
            <a:r>
              <a:rPr lang="en-US" dirty="0"/>
              <a:t> </a:t>
            </a:r>
            <a:r>
              <a:rPr lang="en-US" dirty="0" err="1"/>
              <a:t>razli</a:t>
            </a:r>
            <a:r>
              <a:rPr lang="sr-Latn-RS" dirty="0"/>
              <a:t>č</a:t>
            </a:r>
            <a:r>
              <a:rPr lang="en-US" dirty="0" err="1"/>
              <a:t>itim</a:t>
            </a:r>
            <a:r>
              <a:rPr lang="en-US" dirty="0"/>
              <a:t> </a:t>
            </a:r>
            <a:r>
              <a:rPr lang="sr-Latn-RS" dirty="0"/>
              <a:t>rezolucijama ekrana</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9</a:t>
            </a:fld>
            <a:endParaRPr lang="en-US"/>
          </a:p>
        </p:txBody>
      </p:sp>
    </p:spTree>
    <p:extLst>
      <p:ext uri="{BB962C8B-B14F-4D97-AF65-F5344CB8AC3E}">
        <p14:creationId xmlns:p14="http://schemas.microsoft.com/office/powerpoint/2010/main" val="802955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Sada </a:t>
            </a:r>
            <a:r>
              <a:rPr lang="sr-Latn-RS" dirty="0"/>
              <a:t>ć</a:t>
            </a:r>
            <a:r>
              <a:rPr lang="en-US" dirty="0"/>
              <a:t>emo </a:t>
            </a:r>
            <a:r>
              <a:rPr lang="en-US" dirty="0" err="1"/>
              <a:t>krenuti</a:t>
            </a:r>
            <a:r>
              <a:rPr lang="en-US" dirty="0"/>
              <a:t> da </a:t>
            </a:r>
            <a:r>
              <a:rPr lang="en-US" dirty="0" err="1"/>
              <a:t>gradimo</a:t>
            </a:r>
            <a:r>
              <a:rPr lang="en-US" dirty="0"/>
              <a:t> blockchain od </a:t>
            </a:r>
            <a:r>
              <a:rPr lang="en-US" dirty="0" err="1"/>
              <a:t>nule</a:t>
            </a:r>
            <a:r>
              <a:rPr lang="en-US" dirty="0"/>
              <a:t> </a:t>
            </a:r>
            <a:r>
              <a:rPr lang="en-US" dirty="0" err="1"/>
              <a:t>prolaskom</a:t>
            </a:r>
            <a:r>
              <a:rPr lang="en-US" dirty="0"/>
              <a:t> </a:t>
            </a:r>
            <a:r>
              <a:rPr lang="en-US" dirty="0" err="1"/>
              <a:t>kroz</a:t>
            </a:r>
            <a:r>
              <a:rPr lang="en-US" dirty="0"/>
              <a:t> </a:t>
            </a:r>
            <a:r>
              <a:rPr lang="en-US" dirty="0" err="1"/>
              <a:t>aplikaciju</a:t>
            </a:r>
            <a:r>
              <a:rPr lang="en-US" dirty="0"/>
              <a:t>.</a:t>
            </a:r>
          </a:p>
        </p:txBody>
      </p:sp>
      <p:sp>
        <p:nvSpPr>
          <p:cNvPr id="4" name="Slide Number Placeholder 3"/>
          <p:cNvSpPr>
            <a:spLocks noGrp="1"/>
          </p:cNvSpPr>
          <p:nvPr>
            <p:ph type="sldNum" sz="quarter" idx="5"/>
          </p:nvPr>
        </p:nvSpPr>
        <p:spPr/>
        <p:txBody>
          <a:bodyPr/>
          <a:lstStyle/>
          <a:p>
            <a:fld id="{95A566FD-ECC2-4399-BA76-23D5D6DD8792}" type="slidenum">
              <a:rPr lang="en-US" smtClean="0"/>
              <a:t>10</a:t>
            </a:fld>
            <a:endParaRPr lang="en-US"/>
          </a:p>
        </p:txBody>
      </p:sp>
    </p:spTree>
    <p:extLst>
      <p:ext uri="{BB962C8B-B14F-4D97-AF65-F5344CB8AC3E}">
        <p14:creationId xmlns:p14="http://schemas.microsoft.com/office/powerpoint/2010/main" val="3025696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884633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110639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10298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2D72D5-DE4A-455C-B0A4-678FDB8D627C}"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49986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2D72D5-DE4A-455C-B0A4-678FDB8D627C}" type="datetimeFigureOut">
              <a:rPr lang="en-US" smtClean="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286899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2D72D5-DE4A-455C-B0A4-678FDB8D627C}"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201615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2D72D5-DE4A-455C-B0A4-678FDB8D627C}" type="datetimeFigureOut">
              <a:rPr lang="en-US" smtClean="0"/>
              <a:t>5/16/2023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98834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2D72D5-DE4A-455C-B0A4-678FDB8D627C}" type="datetimeFigureOut">
              <a:rPr lang="en-US" smtClean="0"/>
              <a:t>5/16/2023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85758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2D72D5-DE4A-455C-B0A4-678FDB8D627C}" type="datetimeFigureOut">
              <a:rPr lang="en-US" smtClean="0"/>
              <a:t>5/16/2023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372719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4312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2D72D5-DE4A-455C-B0A4-678FDB8D627C}" type="datetimeFigureOut">
              <a:rPr lang="en-US" smtClean="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D8801-81DB-44E0-8746-C92350B1421E}" type="slidenum">
              <a:rPr lang="en-US" smtClean="0"/>
              <a:t>‹#›</a:t>
            </a:fld>
            <a:endParaRPr lang="en-US"/>
          </a:p>
        </p:txBody>
      </p:sp>
    </p:spTree>
    <p:extLst>
      <p:ext uri="{BB962C8B-B14F-4D97-AF65-F5344CB8AC3E}">
        <p14:creationId xmlns:p14="http://schemas.microsoft.com/office/powerpoint/2010/main" val="192704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2D72D5-DE4A-455C-B0A4-678FDB8D627C}" type="datetimeFigureOut">
              <a:rPr lang="en-US" smtClean="0"/>
              <a:t>5/16/2023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D8801-81DB-44E0-8746-C92350B1421E}" type="slidenum">
              <a:rPr lang="en-US" smtClean="0"/>
              <a:t>‹#›</a:t>
            </a:fld>
            <a:endParaRPr lang="en-US"/>
          </a:p>
        </p:txBody>
      </p:sp>
    </p:spTree>
    <p:extLst>
      <p:ext uri="{BB962C8B-B14F-4D97-AF65-F5344CB8AC3E}">
        <p14:creationId xmlns:p14="http://schemas.microsoft.com/office/powerpoint/2010/main" val="37514363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60.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5.gif"/><Relationship Id="rId5" Type="http://schemas.openxmlformats.org/officeDocument/2006/relationships/image" Target="../media/image280.png"/><Relationship Id="rId4" Type="http://schemas.openxmlformats.org/officeDocument/2006/relationships/image" Target="../media/image270.png"/></Relationships>
</file>

<file path=ppt/slides/_rels/slide25.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4.gif"/><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5.png"/><Relationship Id="rId4"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microsoft.com/office/2007/relationships/hdphoto" Target="../media/hdphoto1.wdp"/></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1122362"/>
            <a:ext cx="9144000" cy="2900518"/>
          </a:xfrm>
        </p:spPr>
        <p:txBody>
          <a:bodyPr>
            <a:normAutofit/>
          </a:bodyPr>
          <a:lstStyle/>
          <a:p>
            <a:r>
              <a:rPr lang="en-US" sz="4800" dirty="0">
                <a:solidFill>
                  <a:srgbClr val="FFFFFF"/>
                </a:solidFill>
              </a:rPr>
              <a:t>SISTEM ZA VIZUELNU REPREZENTACIJU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r>
              <a:rPr lang="en-US" sz="4800" b="1" dirty="0">
                <a:solidFill>
                  <a:srgbClr val="FFFFFF"/>
                </a:solidFill>
              </a:rPr>
              <a:t> </a:t>
            </a:r>
            <a:r>
              <a:rPr lang="en-US" sz="4800" dirty="0">
                <a:solidFill>
                  <a:srgbClr val="FFFFFF"/>
                </a:solidFill>
              </a:rPr>
              <a:t>TEHNOLOGIJE</a:t>
            </a:r>
          </a:p>
        </p:txBody>
      </p:sp>
      <p:sp>
        <p:nvSpPr>
          <p:cNvPr id="3" name="Subtitle 2">
            <a:extLst>
              <a:ext uri="{FF2B5EF4-FFF2-40B4-BE49-F238E27FC236}">
                <a16:creationId xmlns:a16="http://schemas.microsoft.com/office/drawing/2014/main" id="{D13EF4EE-3D3A-EFFF-5227-74DAAC44CD47}"/>
              </a:ext>
            </a:extLst>
          </p:cNvPr>
          <p:cNvSpPr>
            <a:spLocks noGrp="1"/>
          </p:cNvSpPr>
          <p:nvPr>
            <p:ph type="subTitle" idx="1"/>
          </p:nvPr>
        </p:nvSpPr>
        <p:spPr>
          <a:xfrm>
            <a:off x="1524000" y="4768554"/>
            <a:ext cx="9144000" cy="461473"/>
          </a:xfrm>
        </p:spPr>
        <p:txBody>
          <a:bodyPr anchor="ctr">
            <a:normAutofit/>
          </a:bodyPr>
          <a:lstStyle/>
          <a:p>
            <a:r>
              <a:rPr lang="en-US" dirty="0">
                <a:solidFill>
                  <a:srgbClr val="FFFFFF"/>
                </a:solidFill>
                <a:latin typeface="+mj-lt"/>
              </a:rPr>
              <a:t>KANDIDAT: D</a:t>
            </a:r>
            <a:r>
              <a:rPr lang="sr-Latn-RS" dirty="0">
                <a:solidFill>
                  <a:srgbClr val="FFFFFF"/>
                </a:solidFill>
                <a:latin typeface="+mj-lt"/>
              </a:rPr>
              <a:t>IMITRIJE KNEŽEVIĆ 244</a:t>
            </a:r>
            <a:r>
              <a:rPr lang="en-US" dirty="0">
                <a:solidFill>
                  <a:srgbClr val="FFFFFF"/>
                </a:solidFill>
                <a:latin typeface="+mj-lt"/>
              </a:rPr>
              <a:t>/</a:t>
            </a:r>
            <a:r>
              <a:rPr lang="sr-Latn-RS" dirty="0">
                <a:solidFill>
                  <a:srgbClr val="FFFFFF"/>
                </a:solidFill>
                <a:latin typeface="+mj-lt"/>
              </a:rPr>
              <a:t>2017</a:t>
            </a:r>
          </a:p>
        </p:txBody>
      </p:sp>
      <p:sp>
        <p:nvSpPr>
          <p:cNvPr id="6" name="Subtitle 2">
            <a:extLst>
              <a:ext uri="{FF2B5EF4-FFF2-40B4-BE49-F238E27FC236}">
                <a16:creationId xmlns:a16="http://schemas.microsoft.com/office/drawing/2014/main" id="{454446BD-A633-68E8-96FD-462FED684C3C}"/>
              </a:ext>
            </a:extLst>
          </p:cNvPr>
          <p:cNvSpPr txBox="1">
            <a:spLocks/>
          </p:cNvSpPr>
          <p:nvPr/>
        </p:nvSpPr>
        <p:spPr>
          <a:xfrm>
            <a:off x="1524000" y="5145242"/>
            <a:ext cx="9144000" cy="46147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MENTOR</a:t>
            </a:r>
            <a:r>
              <a:rPr lang="en-US" dirty="0">
                <a:solidFill>
                  <a:srgbClr val="FFFFFF"/>
                </a:solidFill>
                <a:latin typeface="+mj-lt"/>
              </a:rPr>
              <a:t>: </a:t>
            </a:r>
            <a:r>
              <a:rPr lang="sr-Latn-RS" dirty="0">
                <a:solidFill>
                  <a:srgbClr val="FFFFFF"/>
                </a:solidFill>
                <a:latin typeface="+mj-lt"/>
              </a:rPr>
              <a:t>PROF</a:t>
            </a:r>
            <a:r>
              <a:rPr lang="en-US" dirty="0">
                <a:solidFill>
                  <a:srgbClr val="FFFFFF"/>
                </a:solidFill>
                <a:latin typeface="+mj-lt"/>
              </a:rPr>
              <a:t>.</a:t>
            </a:r>
            <a:r>
              <a:rPr lang="sr-Latn-RS" dirty="0">
                <a:solidFill>
                  <a:srgbClr val="FFFFFF"/>
                </a:solidFill>
                <a:latin typeface="+mj-lt"/>
              </a:rPr>
              <a:t> DR ŽARKO STANISAVLJEVIĆ</a:t>
            </a:r>
          </a:p>
        </p:txBody>
      </p:sp>
      <p:sp>
        <p:nvSpPr>
          <p:cNvPr id="8" name="Text Placeholder 2">
            <a:extLst>
              <a:ext uri="{FF2B5EF4-FFF2-40B4-BE49-F238E27FC236}">
                <a16:creationId xmlns:a16="http://schemas.microsoft.com/office/drawing/2014/main" id="{63355B0B-803B-32E7-CAFF-00C6FAA45997}"/>
              </a:ext>
            </a:extLst>
          </p:cNvPr>
          <p:cNvSpPr txBox="1">
            <a:spLocks/>
          </p:cNvSpPr>
          <p:nvPr/>
        </p:nvSpPr>
        <p:spPr>
          <a:xfrm>
            <a:off x="3512343" y="5922140"/>
            <a:ext cx="5167313" cy="51879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800" dirty="0"/>
              <a:t>17.5.2023.</a:t>
            </a:r>
          </a:p>
        </p:txBody>
      </p:sp>
      <p:pic>
        <p:nvPicPr>
          <p:cNvPr id="7" name="Picture 6" descr="A picture containing emblem, symbol, badge, crest&#10;&#10;Description automatically generated">
            <a:extLst>
              <a:ext uri="{FF2B5EF4-FFF2-40B4-BE49-F238E27FC236}">
                <a16:creationId xmlns:a16="http://schemas.microsoft.com/office/drawing/2014/main" id="{2883A328-771C-F63C-4B68-2196A9F514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1593" y="388305"/>
            <a:ext cx="495324" cy="578950"/>
          </a:xfrm>
          <a:prstGeom prst="rect">
            <a:avLst/>
          </a:prstGeom>
        </p:spPr>
      </p:pic>
      <p:sp>
        <p:nvSpPr>
          <p:cNvPr id="9" name="Subtitle 2">
            <a:extLst>
              <a:ext uri="{FF2B5EF4-FFF2-40B4-BE49-F238E27FC236}">
                <a16:creationId xmlns:a16="http://schemas.microsoft.com/office/drawing/2014/main" id="{87F5A56A-DC8C-7A23-B7A1-8F4E5FAE3567}"/>
              </a:ext>
            </a:extLst>
          </p:cNvPr>
          <p:cNvSpPr txBox="1">
            <a:spLocks/>
          </p:cNvSpPr>
          <p:nvPr/>
        </p:nvSpPr>
        <p:spPr>
          <a:xfrm>
            <a:off x="1523999" y="295949"/>
            <a:ext cx="9144000" cy="818698"/>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sr-Latn-RS" dirty="0">
                <a:solidFill>
                  <a:srgbClr val="FFFFFF"/>
                </a:solidFill>
                <a:latin typeface="+mj-lt"/>
              </a:rPr>
              <a:t>UNIVERZITET U BEOGRADU</a:t>
            </a:r>
          </a:p>
          <a:p>
            <a:r>
              <a:rPr lang="sr-Latn-RS" dirty="0">
                <a:solidFill>
                  <a:srgbClr val="FFFFFF"/>
                </a:solidFill>
                <a:latin typeface="+mj-lt"/>
              </a:rPr>
              <a:t>ELEKTROTEHNIČKI FAKULTET</a:t>
            </a:r>
          </a:p>
        </p:txBody>
      </p:sp>
    </p:spTree>
    <p:extLst>
      <p:ext uri="{BB962C8B-B14F-4D97-AF65-F5344CB8AC3E}">
        <p14:creationId xmlns:p14="http://schemas.microsoft.com/office/powerpoint/2010/main" val="25779886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GRAĐENJE </a:t>
            </a:r>
            <a:r>
              <a:rPr lang="en-U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BLOCKCHAIN</a:t>
            </a:r>
            <a:r>
              <a:rPr lang="sr-Latn-RS" sz="4800" b="1" dirty="0">
                <a:gradFill flip="none" rotWithShape="1">
                  <a:gsLst>
                    <a:gs pos="0">
                      <a:srgbClr val="01023B">
                        <a:lumMod val="100000"/>
                      </a:srgbClr>
                    </a:gs>
                    <a:gs pos="100000">
                      <a:srgbClr val="EA9A5C"/>
                    </a:gs>
                    <a:gs pos="50000">
                      <a:srgbClr val="A53F52"/>
                    </a:gs>
                  </a:gsLst>
                  <a:path path="circle">
                    <a:fillToRect r="100000" b="100000"/>
                  </a:path>
                  <a:tileRect l="-100000" t="-100000"/>
                </a:gradFill>
                <a:effectLst/>
              </a:rPr>
              <a:t>A</a:t>
            </a:r>
            <a:endParaRPr lang="en-US" sz="4800" dirty="0"/>
          </a:p>
        </p:txBody>
      </p:sp>
    </p:spTree>
    <p:extLst>
      <p:ext uri="{BB962C8B-B14F-4D97-AF65-F5344CB8AC3E}">
        <p14:creationId xmlns:p14="http://schemas.microsoft.com/office/powerpoint/2010/main" val="351084865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KRIPTOGRAFSKE HEŠ FUNKCIJE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5" y="1233449"/>
            <a:ext cx="6175307" cy="2400657"/>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Kriptografske heš funkcije</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(CHF)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funkcije koje </a:t>
            </a:r>
            <a:r>
              <a:rPr lang="sr-Latn-RS" sz="2000" dirty="0">
                <a:solidFill>
                  <a:srgbClr val="A53F52"/>
                </a:solidFill>
                <a:latin typeface="Calibri" panose="020F0502020204030204"/>
              </a:rPr>
              <a:t>deterministički</a:t>
            </a:r>
            <a:r>
              <a:rPr lang="sr-Latn-RS" sz="2000" dirty="0">
                <a:solidFill>
                  <a:sysClr val="windowText" lastClr="000000"/>
                </a:solidFill>
                <a:latin typeface="Calibri" panose="020F0502020204030204"/>
              </a:rPr>
              <a:t>, </a:t>
            </a:r>
            <a:r>
              <a:rPr lang="sr-Latn-RS" sz="2000" dirty="0">
                <a:solidFill>
                  <a:srgbClr val="A53F52"/>
                </a:solidFill>
                <a:latin typeface="Calibri" panose="020F0502020204030204"/>
              </a:rPr>
              <a:t>jednosmerno</a:t>
            </a:r>
            <a:r>
              <a:rPr lang="sr-Latn-RS" sz="2000" dirty="0">
                <a:solidFill>
                  <a:sysClr val="windowText" lastClr="000000"/>
                </a:solidFill>
                <a:latin typeface="Calibri" panose="020F0502020204030204"/>
              </a:rPr>
              <a:t> i </a:t>
            </a:r>
            <a:r>
              <a:rPr lang="sr-Latn-RS" sz="2000" dirty="0">
                <a:solidFill>
                  <a:srgbClr val="A53F52"/>
                </a:solidFill>
                <a:latin typeface="Calibri" panose="020F0502020204030204"/>
              </a:rPr>
              <a:t>uniformno</a:t>
            </a:r>
            <a:r>
              <a:rPr lang="sr-Latn-RS" sz="2000" dirty="0">
                <a:solidFill>
                  <a:sysClr val="windowText" lastClr="000000"/>
                </a:solidFill>
                <a:latin typeface="Calibri" panose="020F0502020204030204"/>
              </a:rPr>
              <a:t> mapiraju ulazne podatke u izlaze fiksnih dužina</a:t>
            </a:r>
          </a:p>
          <a:p>
            <a:pPr>
              <a:spcAft>
                <a:spcPts val="1200"/>
              </a:spcAft>
            </a:pPr>
            <a:r>
              <a:rPr lang="sr-Latn-RS" sz="2000" dirty="0">
                <a:solidFill>
                  <a:srgbClr val="A53F52"/>
                </a:solidFill>
                <a:latin typeface="Calibri" panose="020F0502020204030204"/>
              </a:rPr>
              <a:t>Deterministički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isti ulaz uvek daje isti izlaz</a:t>
            </a:r>
          </a:p>
          <a:p>
            <a:pPr>
              <a:spcAft>
                <a:spcPts val="1200"/>
              </a:spcAft>
            </a:pPr>
            <a:r>
              <a:rPr lang="sr-Latn-RS" sz="2000" dirty="0">
                <a:solidFill>
                  <a:srgbClr val="A53F52"/>
                </a:solidFill>
                <a:latin typeface="Calibri" panose="020F0502020204030204"/>
              </a:rPr>
              <a:t>Jednosmerno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nemoguće je dobiti ulaz ako znamo izlaz</a:t>
            </a:r>
          </a:p>
          <a:p>
            <a:pPr>
              <a:spcAft>
                <a:spcPts val="1200"/>
              </a:spcAft>
            </a:pPr>
            <a:r>
              <a:rPr lang="sr-Latn-RS" sz="2000" dirty="0">
                <a:solidFill>
                  <a:srgbClr val="A53F52"/>
                </a:solidFill>
                <a:latin typeface="Calibri" panose="020F0502020204030204"/>
              </a:rPr>
              <a:t>Uniformno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svi mogući izlazi su jednako verovatni</a:t>
            </a:r>
          </a:p>
        </p:txBody>
      </p:sp>
      <p:pic>
        <p:nvPicPr>
          <p:cNvPr id="6" name="Picture 5">
            <a:extLst>
              <a:ext uri="{FF2B5EF4-FFF2-40B4-BE49-F238E27FC236}">
                <a16:creationId xmlns:a16="http://schemas.microsoft.com/office/drawing/2014/main" id="{64E21D6A-CA63-A076-F081-6BE3C7DCD6B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8993" y="3749425"/>
            <a:ext cx="12074012" cy="2892732"/>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07CD528A-B77D-FDB2-E3ED-C3F51405471C}"/>
                  </a:ext>
                </a:extLst>
              </p:cNvPr>
              <p:cNvSpPr txBox="1"/>
              <p:nvPr/>
            </p:nvSpPr>
            <p:spPr>
              <a:xfrm>
                <a:off x="6717792" y="1235646"/>
                <a:ext cx="5553514" cy="1990288"/>
              </a:xfrm>
              <a:prstGeom prst="rect">
                <a:avLst/>
              </a:prstGeom>
              <a:noFill/>
            </p:spPr>
            <p:txBody>
              <a:bodyPr wrap="square" rtlCol="0">
                <a:spAutoFit/>
              </a:bodyPr>
              <a:lstStyle/>
              <a:p>
                <a:pPr>
                  <a:spcAft>
                    <a:spcPts val="200"/>
                  </a:spcAft>
                </a:pPr>
                <a:r>
                  <a:rPr lang="sr-Latn-RS" sz="2000" dirty="0">
                    <a:solidFill>
                      <a:sysClr val="windowText" lastClr="000000"/>
                    </a:solidFill>
                    <a:latin typeface="Calibri" panose="020F0502020204030204"/>
                  </a:rPr>
                  <a:t>Ostatak </a:t>
                </a:r>
                <a:r>
                  <a:rPr lang="en-US" sz="2000" dirty="0" err="1">
                    <a:solidFill>
                      <a:sysClr val="windowText" lastClr="000000"/>
                    </a:solidFill>
                    <a:latin typeface="Calibri" panose="020F0502020204030204"/>
                  </a:rPr>
                  <a:t>pri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deljenju</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𝐻</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sr-Latn-RS" sz="2000" i="1" dirty="0" smtClean="0">
                        <a:solidFill>
                          <a:sysClr val="windowText" lastClr="000000"/>
                        </a:solidFill>
                        <a:latin typeface="Cambria Math" panose="02040503050406030204" pitchFamily="18" charset="0"/>
                      </a:rPr>
                      <m:t> </m:t>
                    </m:r>
                    <m:r>
                      <a:rPr lang="sr-Latn-RS" sz="2000" i="1" dirty="0" smtClean="0">
                        <a:solidFill>
                          <a:sysClr val="windowText" lastClr="000000"/>
                        </a:solidFill>
                        <a:latin typeface="Cambria Math" panose="02040503050406030204" pitchFamily="18" charset="0"/>
                      </a:rPr>
                      <m:t>𝑚𝑜𝑑</m:t>
                    </m:r>
                    <m:r>
                      <a:rPr lang="sr-Latn-RS" sz="2000" i="1" dirty="0" smtClean="0">
                        <a:solidFill>
                          <a:sysClr val="windowText" lastClr="000000"/>
                        </a:solidFill>
                        <a:latin typeface="Cambria Math" panose="02040503050406030204" pitchFamily="18" charset="0"/>
                      </a:rPr>
                      <m:t> 7</m:t>
                    </m:r>
                  </m:oMath>
                </a14:m>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 </a:t>
                </a:r>
                <a14:m>
                  <m:oMath xmlns:m="http://schemas.openxmlformats.org/officeDocument/2006/math">
                    <m:r>
                      <a:rPr lang="en-US" sz="2000" i="1" dirty="0" smtClean="0">
                        <a:solidFill>
                          <a:sysClr val="windowText" lastClr="000000"/>
                        </a:solidFill>
                        <a:latin typeface="Cambria Math" panose="02040503050406030204" pitchFamily="18" charset="0"/>
                      </a:rPr>
                      <m:t>𝐻</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)=6</m:t>
                    </m:r>
                  </m:oMath>
                </a14:m>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=6,13,20,27,…</m:t>
                    </m:r>
                  </m:oMath>
                </a14:m>
                <a:endParaRPr lang="sr-Latn-RS" sz="2000" dirty="0">
                  <a:solidFill>
                    <a:sysClr val="windowText" lastClr="000000"/>
                  </a:solidFill>
                  <a:latin typeface="Calibri" panose="020F0502020204030204"/>
                </a:endParaRPr>
              </a:p>
              <a:p>
                <a:pPr>
                  <a:spcAft>
                    <a:spcPts val="200"/>
                  </a:spcAft>
                </a:pPr>
                <a:r>
                  <a:rPr lang="en-US" sz="2000" dirty="0" err="1">
                    <a:solidFill>
                      <a:sysClr val="windowText" lastClr="000000"/>
                    </a:solidFill>
                  </a:rPr>
                  <a:t>Bitsko</a:t>
                </a:r>
                <a:r>
                  <a:rPr lang="en-US" sz="2000" dirty="0">
                    <a:solidFill>
                      <a:sysClr val="windowText" lastClr="000000"/>
                    </a:solidFill>
                  </a:rPr>
                  <a:t> </a:t>
                </a:r>
                <a:r>
                  <a:rPr lang="sr-Latn-RS" sz="2000" dirty="0">
                    <a:solidFill>
                      <a:sysClr val="windowText" lastClr="000000"/>
                    </a:solidFill>
                  </a:rPr>
                  <a:t>ILI</a:t>
                </a:r>
                <a:r>
                  <a:rPr lang="en-US" sz="2000" dirty="0">
                    <a:solidFill>
                      <a:sysClr val="windowText" lastClr="000000"/>
                    </a:solidFill>
                  </a:rPr>
                  <a:t> </a:t>
                </a:r>
                <a14:m>
                  <m:oMath xmlns:m="http://schemas.openxmlformats.org/officeDocument/2006/math">
                    <m:r>
                      <a:rPr lang="sr-Latn-RS" sz="2000" i="1" dirty="0" smtClean="0">
                        <a:solidFill>
                          <a:sysClr val="windowText" lastClr="000000"/>
                        </a:solidFill>
                        <a:latin typeface="Cambria Math" panose="02040503050406030204" pitchFamily="18" charset="0"/>
                      </a:rPr>
                      <m:t>𝑂𝑅</m:t>
                    </m:r>
                    <m:d>
                      <m:dPr>
                        <m:ctrlPr>
                          <a:rPr lang="en-US" sz="2000" i="1" dirty="0" smtClean="0">
                            <a:solidFill>
                              <a:sysClr val="windowText" lastClr="000000"/>
                            </a:solidFill>
                            <a:latin typeface="Cambria Math" panose="02040503050406030204" pitchFamily="18" charset="0"/>
                          </a:rPr>
                        </m:ctrlPr>
                      </m:dPr>
                      <m:e>
                        <m:r>
                          <a:rPr lang="en-US" sz="2000" i="1" dirty="0" smtClean="0">
                            <a:solidFill>
                              <a:sysClr val="windowText" lastClr="000000"/>
                            </a:solidFill>
                            <a:latin typeface="Cambria Math" panose="02040503050406030204" pitchFamily="18" charset="0"/>
                          </a:rPr>
                          <m:t>𝑥</m:t>
                        </m:r>
                      </m:e>
                    </m:d>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sr-Latn-RS" sz="2000" i="1" dirty="0" smtClean="0">
                        <a:solidFill>
                          <a:sysClr val="windowText" lastClr="000000"/>
                        </a:solidFill>
                        <a:latin typeface="Cambria Math" panose="02040503050406030204" pitchFamily="18" charset="0"/>
                      </a:rPr>
                      <m:t> </m:t>
                    </m:r>
                    <m:r>
                      <a:rPr lang="en-US" sz="2000" b="0" i="1" dirty="0" smtClean="0">
                        <a:solidFill>
                          <a:sysClr val="windowText" lastClr="000000"/>
                        </a:solidFill>
                        <a:latin typeface="Cambria Math" panose="02040503050406030204" pitchFamily="18" charset="0"/>
                      </a:rPr>
                      <m:t>| 5</m:t>
                    </m:r>
                  </m:oMath>
                </a14:m>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Ako</a:t>
                </a:r>
                <a:r>
                  <a:rPr lang="en-US" sz="2000" dirty="0">
                    <a:solidFill>
                      <a:sysClr val="windowText" lastClr="000000"/>
                    </a:solidFill>
                    <a:latin typeface="Calibri" panose="020F0502020204030204"/>
                  </a:rPr>
                  <a:t> je</a:t>
                </a:r>
                <a14:m>
                  <m:oMath xmlns:m="http://schemas.openxmlformats.org/officeDocument/2006/math">
                    <m:r>
                      <a:rPr lang="en-US" sz="2000" b="0" i="0" dirty="0" smtClean="0">
                        <a:solidFill>
                          <a:sysClr val="windowText" lastClr="000000"/>
                        </a:solidFill>
                        <a:latin typeface="Cambria Math" panose="02040503050406030204" pitchFamily="18" charset="0"/>
                      </a:rPr>
                      <m:t> </m:t>
                    </m:r>
                    <m:r>
                      <a:rPr lang="sr-Latn-RS" sz="2000" i="1" dirty="0">
                        <a:solidFill>
                          <a:sysClr val="windowText" lastClr="000000"/>
                        </a:solidFill>
                        <a:latin typeface="Cambria Math" panose="02040503050406030204" pitchFamily="18" charset="0"/>
                      </a:rPr>
                      <m:t>𝑂𝑅</m:t>
                    </m:r>
                    <m:r>
                      <a:rPr lang="en-US" sz="2000" i="1" dirty="0" smtClean="0">
                        <a:solidFill>
                          <a:sysClr val="windowText" lastClr="000000"/>
                        </a:solidFill>
                        <a:latin typeface="Cambria Math" panose="02040503050406030204" pitchFamily="18" charset="0"/>
                      </a:rPr>
                      <m:t>(</m:t>
                    </m:r>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)=13</m:t>
                    </m:r>
                  </m:oMath>
                </a14:m>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onda</a:t>
                </a:r>
                <a:r>
                  <a:rPr lang="en-US" sz="2000" dirty="0">
                    <a:solidFill>
                      <a:sysClr val="windowText" lastClr="000000"/>
                    </a:solidFill>
                    <a:latin typeface="Calibri" panose="020F0502020204030204"/>
                  </a:rPr>
                  <a:t> </a:t>
                </a:r>
                <a14:m>
                  <m:oMath xmlns:m="http://schemas.openxmlformats.org/officeDocument/2006/math">
                    <m:r>
                      <a:rPr lang="en-US" sz="2000" i="1" dirty="0" smtClean="0">
                        <a:solidFill>
                          <a:sysClr val="windowText" lastClr="000000"/>
                        </a:solidFill>
                        <a:latin typeface="Cambria Math" panose="02040503050406030204" pitchFamily="18" charset="0"/>
                      </a:rPr>
                      <m:t>𝑥</m:t>
                    </m:r>
                    <m:r>
                      <a:rPr lang="en-US" sz="2000" i="1" dirty="0" smtClean="0">
                        <a:solidFill>
                          <a:sysClr val="windowText" lastClr="000000"/>
                        </a:solidFill>
                        <a:latin typeface="Cambria Math" panose="02040503050406030204" pitchFamily="18" charset="0"/>
                      </a:rPr>
                      <m:t>=8, 9, 12, 13</m:t>
                    </m:r>
                  </m:oMath>
                </a14:m>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Svakodnevno ih koristite na internetu</a:t>
                </a:r>
              </a:p>
            </p:txBody>
          </p:sp>
        </mc:Choice>
        <mc:Fallback xmlns="">
          <p:sp>
            <p:nvSpPr>
              <p:cNvPr id="2" name="TextBox 1">
                <a:extLst>
                  <a:ext uri="{FF2B5EF4-FFF2-40B4-BE49-F238E27FC236}">
                    <a16:creationId xmlns:a16="http://schemas.microsoft.com/office/drawing/2014/main" id="{07CD528A-B77D-FDB2-E3ED-C3F51405471C}"/>
                  </a:ext>
                </a:extLst>
              </p:cNvPr>
              <p:cNvSpPr txBox="1">
                <a:spLocks noRot="1" noChangeAspect="1" noMove="1" noResize="1" noEditPoints="1" noAdjustHandles="1" noChangeArrowheads="1" noChangeShapeType="1" noTextEdit="1"/>
              </p:cNvSpPr>
              <p:nvPr/>
            </p:nvSpPr>
            <p:spPr>
              <a:xfrm>
                <a:off x="6717792" y="1235646"/>
                <a:ext cx="5553514" cy="1990288"/>
              </a:xfrm>
              <a:prstGeom prst="rect">
                <a:avLst/>
              </a:prstGeom>
              <a:blipFill>
                <a:blip r:embed="rId4"/>
                <a:stretch>
                  <a:fillRect l="-1098" t="-1840" b="-4601"/>
                </a:stretch>
              </a:blipFill>
            </p:spPr>
            <p:txBody>
              <a:bodyPr/>
              <a:lstStyle/>
              <a:p>
                <a:r>
                  <a:rPr lang="en-US">
                    <a:noFill/>
                  </a:rPr>
                  <a:t> </a:t>
                </a:r>
              </a:p>
            </p:txBody>
          </p:sp>
        </mc:Fallback>
      </mc:AlternateContent>
    </p:spTree>
    <p:extLst>
      <p:ext uri="{BB962C8B-B14F-4D97-AF65-F5344CB8AC3E}">
        <p14:creationId xmlns:p14="http://schemas.microsoft.com/office/powerpoint/2010/main" val="102659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lang="en-US" sz="3200" dirty="0">
                <a:solidFill>
                  <a:sysClr val="windowText" lastClr="000000"/>
                </a:solidFill>
                <a:latin typeface="+mj-lt"/>
              </a:rPr>
              <a:t>BLOK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118529"/>
          </a:xfrm>
          <a:prstGeom prst="rect">
            <a:avLst/>
          </a:prstGeom>
          <a:noFill/>
        </p:spPr>
        <p:txBody>
          <a:bodyPr wrap="square" rtlCol="0">
            <a:spAutoFit/>
          </a:bodyPr>
          <a:lstStyle/>
          <a:p>
            <a:pPr>
              <a:spcAft>
                <a:spcPts val="1200"/>
              </a:spcAft>
            </a:pPr>
            <a:r>
              <a:rPr lang="en-US" sz="2000" dirty="0">
                <a:solidFill>
                  <a:srgbClr val="A53F52"/>
                </a:solidFill>
                <a:latin typeface="Calibri" panose="020F0502020204030204"/>
              </a:rPr>
              <a:t>Data</a:t>
            </a:r>
            <a:r>
              <a:rPr lang="sr-Latn-RS" sz="2000" dirty="0">
                <a:solidFill>
                  <a:srgbClr val="A53F52"/>
                </a:solidFill>
                <a:latin typeface="Calibri" panose="020F0502020204030204"/>
              </a:rPr>
              <a:t> </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Proizvoljni</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podaci </a:t>
            </a:r>
            <a:r>
              <a:rPr lang="en-US" sz="2000" dirty="0">
                <a:solidFill>
                  <a:sysClr val="windowText" lastClr="000000"/>
                </a:solidFill>
                <a:latin typeface="Calibri" panose="020F0502020204030204"/>
              </a:rPr>
              <a:t>koji </a:t>
            </a:r>
            <a:r>
              <a:rPr lang="sr-Latn-RS" sz="2000" dirty="0">
                <a:solidFill>
                  <a:sysClr val="windowText" lastClr="000000"/>
                </a:solidFill>
                <a:latin typeface="Calibri" panose="020F0502020204030204"/>
              </a:rPr>
              <a:t>su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deo ledgera</a:t>
            </a:r>
          </a:p>
          <a:p>
            <a:pPr>
              <a:spcAft>
                <a:spcPts val="200"/>
              </a:spcAft>
            </a:pPr>
            <a:r>
              <a:rPr lang="sr-Latn-RS" sz="2000" dirty="0">
                <a:solidFill>
                  <a:srgbClr val="A53F52"/>
                </a:solidFill>
                <a:latin typeface="Calibri" panose="020F0502020204030204"/>
              </a:rPr>
              <a:t>Magic</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(Number) = </a:t>
            </a:r>
            <a:r>
              <a:rPr lang="en-US" sz="2000" dirty="0" err="1">
                <a:solidFill>
                  <a:sysClr val="windowText" lastClr="000000"/>
                </a:solidFill>
                <a:latin typeface="Calibri" panose="020F0502020204030204"/>
              </a:rPr>
              <a:t>Jedinstvena</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celobrojna </a:t>
            </a:r>
            <a:r>
              <a:rPr lang="en-US" sz="2000" dirty="0" err="1">
                <a:solidFill>
                  <a:sysClr val="windowText" lastClr="000000"/>
                </a:solidFill>
                <a:latin typeface="Calibri" panose="020F0502020204030204"/>
              </a:rPr>
              <a:t>oznaka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lanca</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isti za sve blokove</a:t>
            </a:r>
            <a:endParaRPr lang="en-US" sz="2000"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Bitcoinov</a:t>
            </a:r>
            <a:r>
              <a:rPr lang="en-US" sz="2000" dirty="0">
                <a:solidFill>
                  <a:sysClr val="windowText" lastClr="000000"/>
                </a:solidFill>
                <a:latin typeface="Calibri" panose="020F0502020204030204"/>
              </a:rPr>
              <a:t> Magic Number je </a:t>
            </a:r>
            <a:r>
              <a:rPr lang="en-US" sz="2000" dirty="0"/>
              <a:t>0xD9B4BEF9</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tj</a:t>
            </a:r>
            <a:r>
              <a:rPr lang="en-US" sz="2000" dirty="0">
                <a:solidFill>
                  <a:sysClr val="windowText" lastClr="000000"/>
                </a:solidFill>
                <a:latin typeface="Calibri" panose="020F0502020204030204"/>
              </a:rPr>
              <a:t>. </a:t>
            </a:r>
            <a:r>
              <a:rPr lang="en-US" sz="2000" dirty="0"/>
              <a:t>3652501241</a:t>
            </a:r>
            <a:r>
              <a:rPr lang="en-US" sz="2000" dirty="0">
                <a:solidFill>
                  <a:sysClr val="windowText" lastClr="000000"/>
                </a:solidFill>
                <a:latin typeface="Calibri" panose="020F0502020204030204"/>
              </a:rPr>
              <a:t> u </a:t>
            </a:r>
            <a:r>
              <a:rPr lang="en-US" sz="2000" dirty="0" err="1">
                <a:solidFill>
                  <a:sysClr val="windowText" lastClr="000000"/>
                </a:solidFill>
                <a:latin typeface="Calibri" panose="020F0502020204030204"/>
              </a:rPr>
              <a:t>decimalnom</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obliku</a:t>
            </a:r>
            <a:endParaRPr lang="en-US" sz="2000" dirty="0">
              <a:solidFill>
                <a:sysClr val="windowText" lastClr="000000"/>
              </a:solidFill>
              <a:latin typeface="Calibri" panose="020F0502020204030204"/>
            </a:endParaRPr>
          </a:p>
          <a:p>
            <a:pPr>
              <a:spcAft>
                <a:spcPts val="1200"/>
              </a:spcAft>
            </a:pPr>
            <a:r>
              <a:rPr lang="en-US" sz="2000" dirty="0">
                <a:solidFill>
                  <a:srgbClr val="A53F52"/>
                </a:solidFill>
                <a:latin typeface="Calibri" panose="020F0502020204030204"/>
              </a:rPr>
              <a:t>Block</a:t>
            </a:r>
            <a:r>
              <a:rPr lang="en-US" sz="2000" dirty="0">
                <a:solidFill>
                  <a:sysClr val="windowText" lastClr="000000"/>
                </a:solidFill>
                <a:latin typeface="Calibri" panose="020F0502020204030204"/>
              </a:rPr>
              <a:t> (ID) = </a:t>
            </a:r>
            <a:r>
              <a:rPr lang="sr-Latn-RS" sz="2000" dirty="0">
                <a:solidFill>
                  <a:sysClr val="windowText" lastClr="000000"/>
                </a:solidFill>
                <a:latin typeface="Calibri" panose="020F0502020204030204"/>
              </a:rPr>
              <a:t>Redni broj bloka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za jedan veći</a:t>
            </a:r>
            <a:r>
              <a:rPr lang="en-US" sz="2000" dirty="0">
                <a:solidFill>
                  <a:sysClr val="windowText" lastClr="000000"/>
                </a:solidFill>
                <a:latin typeface="Calibri" panose="020F0502020204030204"/>
              </a:rPr>
              <a:t> od </a:t>
            </a:r>
            <a:r>
              <a:rPr lang="en-US" sz="2000" dirty="0" err="1">
                <a:solidFill>
                  <a:sysClr val="windowText" lastClr="000000"/>
                </a:solidFill>
                <a:latin typeface="Calibri" panose="020F0502020204030204"/>
              </a:rPr>
              <a:t>prethodnog</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bloka</a:t>
            </a:r>
            <a:endParaRPr lang="en-US" sz="2000" dirty="0">
              <a:solidFill>
                <a:sysClr val="windowText" lastClr="000000"/>
              </a:solidFill>
              <a:latin typeface="Calibri" panose="020F0502020204030204"/>
            </a:endParaRPr>
          </a:p>
          <a:p>
            <a:pPr>
              <a:spcAft>
                <a:spcPts val="1200"/>
              </a:spcAft>
            </a:pPr>
            <a:r>
              <a:rPr lang="sr-Latn-R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SHA256(</a:t>
            </a:r>
            <a:r>
              <a:rPr lang="en-US" sz="2000" dirty="0" err="1">
                <a:solidFill>
                  <a:sysClr val="windowText" lastClr="000000"/>
                </a:solidFill>
                <a:latin typeface="Calibri" panose="020F0502020204030204"/>
              </a:rPr>
              <a:t>Magic+Block+Data</a:t>
            </a:r>
            <a:r>
              <a:rPr lang="en-US" sz="2000" dirty="0">
                <a:solidFill>
                  <a:sysClr val="windowText" lastClr="000000"/>
                </a:solidFill>
                <a:latin typeface="Calibri" panose="020F0502020204030204"/>
              </a:rPr>
              <a:t>)</a:t>
            </a:r>
            <a:endParaRPr lang="sr-Latn-RS" sz="2000" dirty="0">
              <a:solidFill>
                <a:sysClr val="windowText" lastClr="000000"/>
              </a:solidFill>
              <a:latin typeface="Calibri" panose="020F0502020204030204"/>
            </a:endParaRPr>
          </a:p>
        </p:txBody>
      </p:sp>
      <p:pic>
        <p:nvPicPr>
          <p:cNvPr id="6" name="Picture 5">
            <a:extLst>
              <a:ext uri="{FF2B5EF4-FFF2-40B4-BE49-F238E27FC236}">
                <a16:creationId xmlns:a16="http://schemas.microsoft.com/office/drawing/2014/main" id="{A98FE722-F272-859C-CDB8-450173D0E46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5079" y="3706714"/>
            <a:ext cx="12141840" cy="2529550"/>
          </a:xfrm>
          <a:prstGeom prst="rect">
            <a:avLst/>
          </a:prstGeom>
        </p:spPr>
      </p:pic>
    </p:spTree>
    <p:extLst>
      <p:ext uri="{BB962C8B-B14F-4D97-AF65-F5344CB8AC3E}">
        <p14:creationId xmlns:p14="http://schemas.microsoft.com/office/powerpoint/2010/main" val="3663217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KREIRANJE LANCA</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334081" cy="2092881"/>
          </a:xfrm>
          <a:prstGeom prst="rect">
            <a:avLst/>
          </a:prstGeom>
          <a:noFill/>
        </p:spPr>
        <p:txBody>
          <a:bodyPr wrap="square" rtlCol="0">
            <a:spAutoFit/>
          </a:bodyPr>
          <a:lstStyle/>
          <a:p>
            <a:pPr>
              <a:spcAft>
                <a:spcPts val="1200"/>
              </a:spcAft>
            </a:pPr>
            <a:r>
              <a:rPr lang="en-US" sz="2000" dirty="0" err="1">
                <a:solidFill>
                  <a:srgbClr val="A53F52"/>
                </a:solidFill>
                <a:latin typeface="Calibri" panose="020F0502020204030204"/>
              </a:rPr>
              <a:t>Prev</a:t>
            </a:r>
            <a:r>
              <a:rPr lang="en-US" sz="2000" dirty="0">
                <a:latin typeface="Calibri" panose="020F0502020204030204"/>
              </a:rPr>
              <a:t>(</a:t>
            </a:r>
            <a:r>
              <a:rPr lang="en-US" sz="2000" dirty="0" err="1">
                <a:latin typeface="Calibri" panose="020F0502020204030204"/>
              </a:rPr>
              <a:t>ious</a:t>
            </a:r>
            <a:r>
              <a:rPr lang="en-US" sz="2000" dirty="0">
                <a:latin typeface="Calibri" panose="020F0502020204030204"/>
              </a:rPr>
              <a:t> Hash) </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Hash</a:t>
            </a:r>
            <a:r>
              <a:rPr lang="sr-Latn-R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prethodnog</a:t>
            </a:r>
            <a:r>
              <a:rPr lang="sr-Latn-RS" sz="2000" dirty="0">
                <a:solidFill>
                  <a:sysClr val="windowText" lastClr="000000"/>
                </a:solidFill>
                <a:latin typeface="Calibri" panose="020F0502020204030204"/>
              </a:rPr>
              <a:t> bloka</a:t>
            </a:r>
          </a:p>
          <a:p>
            <a:pPr>
              <a:spcAft>
                <a:spcPts val="1200"/>
              </a:spcAft>
            </a:pPr>
            <a:r>
              <a:rPr lang="en-US" sz="2000" dirty="0" err="1">
                <a:solidFill>
                  <a:sysClr val="windowText" lastClr="000000"/>
                </a:solidFill>
                <a:latin typeface="Calibri" panose="020F0502020204030204"/>
              </a:rPr>
              <a:t>Blokovi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podataka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ulan</a:t>
            </a:r>
            <a:r>
              <a:rPr lang="sr-Latn-RS" sz="2000" dirty="0">
                <a:solidFill>
                  <a:sysClr val="windowText" lastClr="000000"/>
                </a:solidFill>
                <a:latin typeface="Calibri" panose="020F0502020204030204"/>
              </a:rPr>
              <a:t>čavaju jedan za drugim </a:t>
            </a:r>
            <a:r>
              <a:rPr lang="en-US" sz="2000" dirty="0" err="1">
                <a:solidFill>
                  <a:sysClr val="windowText" lastClr="000000"/>
                </a:solidFill>
                <a:latin typeface="Calibri" panose="020F0502020204030204"/>
              </a:rPr>
              <a:t>preko</a:t>
            </a:r>
            <a:r>
              <a:rPr lang="sr-Latn-RS" sz="2000" dirty="0">
                <a:solidFill>
                  <a:sysClr val="windowText" lastClr="000000"/>
                </a:solidFill>
                <a:latin typeface="Calibri" panose="020F0502020204030204"/>
              </a:rPr>
              <a:t> ovih polja</a:t>
            </a:r>
          </a:p>
          <a:p>
            <a:pPr>
              <a:spcAft>
                <a:spcPts val="1200"/>
              </a:spcAft>
            </a:pPr>
            <a:r>
              <a:rPr lang="sr-Latn-RS" sz="2000" dirty="0">
                <a:solidFill>
                  <a:sysClr val="windowText" lastClr="000000"/>
                </a:solidFill>
                <a:latin typeface="Calibri" panose="020F0502020204030204"/>
              </a:rPr>
              <a:t>Ovo znači da ako izmenimo bilo koji blok u lancu, moraćemo da izmenimo i sve blokove posle njega da bi lanac bio validan</a:t>
            </a:r>
          </a:p>
          <a:p>
            <a:pPr>
              <a:spcAft>
                <a:spcPts val="1200"/>
              </a:spcAft>
            </a:pPr>
            <a:r>
              <a:rPr lang="sr-Latn-RS" sz="2000" dirty="0">
                <a:solidFill>
                  <a:sysClr val="windowText" lastClr="000000"/>
                </a:solidFill>
                <a:latin typeface="Calibri" panose="020F0502020204030204"/>
              </a:rPr>
              <a:t>Prvi blok (genesis blok) može da ima proizvoljnu heš vrednost prethodnog bloka</a:t>
            </a:r>
          </a:p>
        </p:txBody>
      </p:sp>
      <p:pic>
        <p:nvPicPr>
          <p:cNvPr id="5" name="Picture 4">
            <a:extLst>
              <a:ext uri="{FF2B5EF4-FFF2-40B4-BE49-F238E27FC236}">
                <a16:creationId xmlns:a16="http://schemas.microsoft.com/office/drawing/2014/main" id="{E3E4866A-47E2-B1B9-E641-7C0543A9F44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089" y="3724448"/>
            <a:ext cx="12067822" cy="2199863"/>
          </a:xfrm>
          <a:prstGeom prst="rect">
            <a:avLst/>
          </a:prstGeom>
        </p:spPr>
      </p:pic>
    </p:spTree>
    <p:extLst>
      <p:ext uri="{BB962C8B-B14F-4D97-AF65-F5344CB8AC3E}">
        <p14:creationId xmlns:p14="http://schemas.microsoft.com/office/powerpoint/2010/main" val="644234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SADRŽAJ BLOKA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861774"/>
          </a:xfrm>
          <a:prstGeom prst="rect">
            <a:avLst/>
          </a:prstGeom>
          <a:noFill/>
        </p:spPr>
        <p:txBody>
          <a:bodyPr wrap="square" rtlCol="0">
            <a:spAutoFit/>
          </a:bodyPr>
          <a:lstStyle/>
          <a:p>
            <a:pPr>
              <a:spcAft>
                <a:spcPts val="1200"/>
              </a:spcAft>
            </a:pPr>
            <a:r>
              <a:rPr lang="sr-Latn-RS" sz="2000" dirty="0">
                <a:latin typeface="Calibri" panose="020F0502020204030204"/>
              </a:rPr>
              <a:t>Podaci u bloku mogu biti bilo šta</a:t>
            </a:r>
            <a:endParaRPr lang="en-US" sz="2000" dirty="0">
              <a:latin typeface="Calibri" panose="020F0502020204030204"/>
            </a:endParaRPr>
          </a:p>
          <a:p>
            <a:pPr>
              <a:spcAft>
                <a:spcPts val="1200"/>
              </a:spcAft>
            </a:pPr>
            <a:r>
              <a:rPr lang="sr-Latn-RS" sz="2000" dirty="0">
                <a:latin typeface="Calibri" panose="020F0502020204030204"/>
              </a:rPr>
              <a:t>Najčešći primer su transakcije</a:t>
            </a:r>
            <a:endParaRPr lang="en-US" sz="2000" dirty="0">
              <a:latin typeface="Calibri" panose="020F0502020204030204"/>
            </a:endParaRPr>
          </a:p>
        </p:txBody>
      </p:sp>
      <p:pic>
        <p:nvPicPr>
          <p:cNvPr id="2" name="Picture Placeholder 7">
            <a:extLst>
              <a:ext uri="{FF2B5EF4-FFF2-40B4-BE49-F238E27FC236}">
                <a16:creationId xmlns:a16="http://schemas.microsoft.com/office/drawing/2014/main" id="{EF12BF27-7726-50D3-6FA9-694DBB30A909}"/>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1108185" y="3379125"/>
            <a:ext cx="9722307" cy="1941606"/>
          </a:xfrm>
          <a:prstGeom prst="rect">
            <a:avLst/>
          </a:prstGeom>
          <a:noFill/>
          <a:ln w="19050">
            <a:gradFill flip="none" rotWithShape="1">
              <a:gsLst>
                <a:gs pos="0">
                  <a:srgbClr val="01023B"/>
                </a:gs>
                <a:gs pos="50000">
                  <a:srgbClr val="A53F52"/>
                </a:gs>
                <a:gs pos="100000">
                  <a:srgbClr val="EA9A5C"/>
                </a:gs>
              </a:gsLst>
              <a:path path="circle">
                <a:fillToRect l="100000" b="100000"/>
              </a:path>
              <a:tileRect t="-100000" r="-100000"/>
            </a:gradFill>
          </a:ln>
        </p:spPr>
      </p:pic>
      <p:pic>
        <p:nvPicPr>
          <p:cNvPr id="6" name="Picture 5">
            <a:extLst>
              <a:ext uri="{FF2B5EF4-FFF2-40B4-BE49-F238E27FC236}">
                <a16:creationId xmlns:a16="http://schemas.microsoft.com/office/drawing/2014/main" id="{1A7E0616-247A-952F-FBEA-400FB9EA41A8}"/>
              </a:ext>
            </a:extLst>
          </p:cNvPr>
          <p:cNvPicPr>
            <a:picLocks noChangeAspect="1"/>
          </p:cNvPicPr>
          <p:nvPr/>
        </p:nvPicPr>
        <p:blipFill>
          <a:blip r:embed="rId4"/>
          <a:stretch>
            <a:fillRect/>
          </a:stretch>
        </p:blipFill>
        <p:spPr>
          <a:xfrm>
            <a:off x="890724" y="2239612"/>
            <a:ext cx="10157231" cy="630942"/>
          </a:xfrm>
          <a:prstGeom prst="rect">
            <a:avLst/>
          </a:prstGeom>
          <a:ln w="19050">
            <a:gradFill>
              <a:gsLst>
                <a:gs pos="0">
                  <a:srgbClr val="01023B"/>
                </a:gs>
                <a:gs pos="50000">
                  <a:srgbClr val="A53F52"/>
                </a:gs>
                <a:gs pos="100000">
                  <a:srgbClr val="EA9A5C"/>
                </a:gs>
              </a:gsLst>
              <a:lin ang="5400000" scaled="1"/>
            </a:gradFill>
          </a:ln>
        </p:spPr>
      </p:pic>
      <p:cxnSp>
        <p:nvCxnSpPr>
          <p:cNvPr id="8" name="Straight Arrow Connector 7">
            <a:extLst>
              <a:ext uri="{FF2B5EF4-FFF2-40B4-BE49-F238E27FC236}">
                <a16:creationId xmlns:a16="http://schemas.microsoft.com/office/drawing/2014/main" id="{C598E174-CCC6-1BDD-50EE-8EDB514F7CF4}"/>
              </a:ext>
            </a:extLst>
          </p:cNvPr>
          <p:cNvCxnSpPr>
            <a:cxnSpLocks/>
            <a:stCxn id="6" idx="2"/>
            <a:endCxn id="2" idx="0"/>
          </p:cNvCxnSpPr>
          <p:nvPr/>
        </p:nvCxnSpPr>
        <p:spPr>
          <a:xfrm flipH="1">
            <a:off x="5969339" y="2870554"/>
            <a:ext cx="1" cy="508571"/>
          </a:xfrm>
          <a:prstGeom prst="straightConnector1">
            <a:avLst/>
          </a:prstGeom>
          <a:ln>
            <a:gradFill flip="none" rotWithShape="1">
              <a:gsLst>
                <a:gs pos="0">
                  <a:srgbClr val="01023B"/>
                </a:gs>
                <a:gs pos="50000">
                  <a:srgbClr val="A53F52"/>
                </a:gs>
                <a:gs pos="100000">
                  <a:srgbClr val="EA9A5C"/>
                </a:gs>
              </a:gsLst>
              <a:path path="circle">
                <a:fillToRect l="50000" t="50000" r="50000" b="50000"/>
              </a:path>
              <a:tileRect/>
            </a:gradFill>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9923F5FB-86E1-51CE-0ED1-91491DEAF112}"/>
              </a:ext>
            </a:extLst>
          </p:cNvPr>
          <p:cNvSpPr txBox="1"/>
          <p:nvPr/>
        </p:nvSpPr>
        <p:spPr>
          <a:xfrm>
            <a:off x="2039597" y="5624551"/>
            <a:ext cx="1886228" cy="1015663"/>
          </a:xfrm>
          <a:prstGeom prst="rect">
            <a:avLst/>
          </a:prstGeom>
          <a:noFill/>
        </p:spPr>
        <p:txBody>
          <a:bodyPr wrap="square" rtlCol="0">
            <a:spAutoFit/>
          </a:bodyPr>
          <a:lstStyle/>
          <a:p>
            <a:r>
              <a:rPr lang="en-US" sz="2000" dirty="0" err="1">
                <a:solidFill>
                  <a:srgbClr val="A53F52"/>
                </a:solidFill>
              </a:rPr>
              <a:t>Broj</a:t>
            </a:r>
            <a:r>
              <a:rPr lang="en-US" sz="2000" dirty="0">
                <a:solidFill>
                  <a:srgbClr val="A53F52"/>
                </a:solidFill>
              </a:rPr>
              <a:t> </a:t>
            </a:r>
            <a:r>
              <a:rPr lang="en-US" sz="2000" dirty="0" err="1">
                <a:solidFill>
                  <a:srgbClr val="A53F52"/>
                </a:solidFill>
              </a:rPr>
              <a:t>tokena</a:t>
            </a:r>
            <a:r>
              <a:rPr lang="en-US" sz="2000" dirty="0">
                <a:solidFill>
                  <a:srgbClr val="A53F52"/>
                </a:solidFill>
              </a:rPr>
              <a:t> </a:t>
            </a:r>
            <a:r>
              <a:rPr lang="sr-Latn-RS" sz="2000" dirty="0"/>
              <a:t>kriptovalute</a:t>
            </a:r>
            <a:r>
              <a:rPr lang="sr-Latn-RS" sz="2000" dirty="0">
                <a:solidFill>
                  <a:srgbClr val="A53F52"/>
                </a:solidFill>
              </a:rPr>
              <a:t> </a:t>
            </a:r>
            <a:r>
              <a:rPr lang="en-US" sz="2000" dirty="0"/>
              <a:t>koji se </a:t>
            </a:r>
            <a:r>
              <a:rPr lang="en-US" sz="2000" dirty="0" err="1"/>
              <a:t>prosle</a:t>
            </a:r>
            <a:r>
              <a:rPr lang="sr-Latn-RS" sz="2000" dirty="0"/>
              <a:t>đuje</a:t>
            </a:r>
            <a:endParaRPr lang="en-US" sz="2000" dirty="0"/>
          </a:p>
        </p:txBody>
      </p:sp>
      <p:cxnSp>
        <p:nvCxnSpPr>
          <p:cNvPr id="18" name="Straight Connector 17">
            <a:extLst>
              <a:ext uri="{FF2B5EF4-FFF2-40B4-BE49-F238E27FC236}">
                <a16:creationId xmlns:a16="http://schemas.microsoft.com/office/drawing/2014/main" id="{06CB9535-0085-22F9-5BBA-CCDC28BAE6F0}"/>
              </a:ext>
            </a:extLst>
          </p:cNvPr>
          <p:cNvCxnSpPr>
            <a:cxnSpLocks/>
          </p:cNvCxnSpPr>
          <p:nvPr/>
        </p:nvCxnSpPr>
        <p:spPr>
          <a:xfrm flipH="1" flipV="1">
            <a:off x="2292263" y="5098093"/>
            <a:ext cx="197119"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DC0F2382-6EC5-56F6-02CE-9B34DBA450E2}"/>
              </a:ext>
            </a:extLst>
          </p:cNvPr>
          <p:cNvCxnSpPr>
            <a:cxnSpLocks/>
          </p:cNvCxnSpPr>
          <p:nvPr/>
        </p:nvCxnSpPr>
        <p:spPr>
          <a:xfrm flipH="1" flipV="1">
            <a:off x="5969338" y="5098093"/>
            <a:ext cx="181416"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0095B0A2-2A69-743A-AB39-2E78DAD884FB}"/>
              </a:ext>
            </a:extLst>
          </p:cNvPr>
          <p:cNvCxnSpPr>
            <a:cxnSpLocks/>
          </p:cNvCxnSpPr>
          <p:nvPr/>
        </p:nvCxnSpPr>
        <p:spPr>
          <a:xfrm flipH="1" flipV="1">
            <a:off x="9207958" y="5098093"/>
            <a:ext cx="349401" cy="52645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CF0A0A4D-E788-8EDB-9481-08623208E8B2}"/>
              </a:ext>
            </a:extLst>
          </p:cNvPr>
          <p:cNvSpPr txBox="1"/>
          <p:nvPr/>
        </p:nvSpPr>
        <p:spPr>
          <a:xfrm>
            <a:off x="5716990" y="5629247"/>
            <a:ext cx="1201836" cy="400110"/>
          </a:xfrm>
          <a:prstGeom prst="rect">
            <a:avLst/>
          </a:prstGeom>
          <a:noFill/>
        </p:spPr>
        <p:txBody>
          <a:bodyPr wrap="square" rtlCol="0">
            <a:spAutoFit/>
          </a:bodyPr>
          <a:lstStyle/>
          <a:p>
            <a:r>
              <a:rPr lang="sr-Latn-RS" sz="2000" dirty="0">
                <a:solidFill>
                  <a:srgbClr val="A53F52"/>
                </a:solidFill>
              </a:rPr>
              <a:t>Pošiljalac</a:t>
            </a:r>
            <a:endParaRPr lang="en-US" sz="2000" dirty="0"/>
          </a:p>
        </p:txBody>
      </p:sp>
      <p:sp>
        <p:nvSpPr>
          <p:cNvPr id="28" name="TextBox 27">
            <a:extLst>
              <a:ext uri="{FF2B5EF4-FFF2-40B4-BE49-F238E27FC236}">
                <a16:creationId xmlns:a16="http://schemas.microsoft.com/office/drawing/2014/main" id="{6A35C7BE-9993-F8B3-6302-EE7E4DC3598E}"/>
              </a:ext>
            </a:extLst>
          </p:cNvPr>
          <p:cNvSpPr txBox="1"/>
          <p:nvPr/>
        </p:nvSpPr>
        <p:spPr>
          <a:xfrm>
            <a:off x="9207958" y="5629247"/>
            <a:ext cx="1201836" cy="400110"/>
          </a:xfrm>
          <a:prstGeom prst="rect">
            <a:avLst/>
          </a:prstGeom>
          <a:noFill/>
        </p:spPr>
        <p:txBody>
          <a:bodyPr wrap="square" rtlCol="0">
            <a:spAutoFit/>
          </a:bodyPr>
          <a:lstStyle/>
          <a:p>
            <a:r>
              <a:rPr lang="sr-Latn-RS" sz="2000" dirty="0">
                <a:solidFill>
                  <a:srgbClr val="A53F52"/>
                </a:solidFill>
              </a:rPr>
              <a:t>Primalac</a:t>
            </a:r>
            <a:endParaRPr lang="en-US" sz="2000" dirty="0"/>
          </a:p>
        </p:txBody>
      </p:sp>
    </p:spTree>
    <p:extLst>
      <p:ext uri="{BB962C8B-B14F-4D97-AF65-F5344CB8AC3E}">
        <p14:creationId xmlns:p14="http://schemas.microsoft.com/office/powerpoint/2010/main" val="3616151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5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25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5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25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250"/>
                                        <p:tgtEl>
                                          <p:spTgt spid="2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7"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F41F12CB-0205-2405-793C-90D8986823EC}"/>
              </a:ext>
            </a:extLst>
          </p:cNvPr>
          <p:cNvSpPr txBox="1"/>
          <p:nvPr/>
        </p:nvSpPr>
        <p:spPr>
          <a:xfrm>
            <a:off x="2102046" y="5463794"/>
            <a:ext cx="7987905"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a:t>
            </a:r>
            <a:r>
              <a:rPr lang="en-US" sz="2400" dirty="0" err="1">
                <a:solidFill>
                  <a:srgbClr val="01023B"/>
                </a:solidFill>
                <a:latin typeface="Calibri" panose="020F0502020204030204"/>
              </a:rPr>
              <a:t>korisnika</a:t>
            </a:r>
            <a:r>
              <a:rPr lang="sr-Latn-RS" sz="2400" dirty="0">
                <a:solidFill>
                  <a:srgbClr val="01023B"/>
                </a:solidFill>
                <a:latin typeface="Calibri" panose="020F0502020204030204"/>
              </a:rPr>
              <a:t> da pošalje više </a:t>
            </a:r>
            <a:r>
              <a:rPr lang="en-US" sz="2400" dirty="0" err="1">
                <a:solidFill>
                  <a:srgbClr val="01023B"/>
                </a:solidFill>
                <a:latin typeface="Calibri" panose="020F0502020204030204"/>
              </a:rPr>
              <a:t>tokena</a:t>
            </a:r>
            <a:r>
              <a:rPr lang="sr-Latn-RS" sz="2400" dirty="0">
                <a:solidFill>
                  <a:srgbClr val="01023B"/>
                </a:solidFill>
                <a:latin typeface="Calibri" panose="020F0502020204030204"/>
              </a:rPr>
              <a:t> nego što ima?</a:t>
            </a:r>
          </a:p>
        </p:txBody>
      </p:sp>
    </p:spTree>
    <p:extLst>
      <p:ext uri="{BB962C8B-B14F-4D97-AF65-F5344CB8AC3E}">
        <p14:creationId xmlns:p14="http://schemas.microsoft.com/office/powerpoint/2010/main" val="386824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6" y="1233447"/>
            <a:ext cx="11216535" cy="152862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References</a:t>
            </a:r>
            <a:r>
              <a:rPr lang="sr-Latn-RS" sz="2000" dirty="0">
                <a:latin typeface="Calibri" panose="020F0502020204030204"/>
              </a:rPr>
              <a:t> </a:t>
            </a:r>
            <a:r>
              <a:rPr lang="en-US" sz="2000" dirty="0">
                <a:latin typeface="Calibri" panose="020F0502020204030204"/>
              </a:rPr>
              <a:t>= ID </a:t>
            </a:r>
            <a:r>
              <a:rPr lang="en-US" sz="2000" dirty="0" err="1">
                <a:latin typeface="Calibri" panose="020F0502020204030204"/>
              </a:rPr>
              <a:t>Blokova</a:t>
            </a:r>
            <a:r>
              <a:rPr lang="en-US" sz="2000" dirty="0">
                <a:latin typeface="Calibri" panose="020F0502020204030204"/>
              </a:rPr>
              <a:t> </a:t>
            </a:r>
            <a:r>
              <a:rPr lang="en-US" sz="2000" dirty="0" err="1">
                <a:latin typeface="Calibri" panose="020F0502020204030204"/>
              </a:rPr>
              <a:t>koje</a:t>
            </a:r>
            <a:r>
              <a:rPr lang="en-US" sz="2000" dirty="0">
                <a:latin typeface="Calibri" panose="020F0502020204030204"/>
              </a:rPr>
              <a:t> ova </a:t>
            </a:r>
            <a:r>
              <a:rPr lang="en-US" sz="2000" dirty="0" err="1">
                <a:latin typeface="Calibri" panose="020F0502020204030204"/>
              </a:rPr>
              <a:t>transakcija</a:t>
            </a:r>
            <a:r>
              <a:rPr lang="en-US" sz="2000" dirty="0">
                <a:latin typeface="Calibri" panose="020F0502020204030204"/>
              </a:rPr>
              <a:t> </a:t>
            </a:r>
            <a:r>
              <a:rPr lang="en-US" sz="2000" dirty="0" err="1">
                <a:latin typeface="Calibri" panose="020F0502020204030204"/>
              </a:rPr>
              <a:t>referi</a:t>
            </a:r>
            <a:r>
              <a:rPr lang="sr-Latn-RS" sz="2000" dirty="0">
                <a:latin typeface="Calibri" panose="020F0502020204030204"/>
              </a:rPr>
              <a:t>še kao dokaz da pošiljalac ima novca za slanje</a:t>
            </a:r>
            <a:endParaRPr lang="en-US" sz="2000" dirty="0">
              <a:latin typeface="Calibri" panose="020F0502020204030204"/>
            </a:endParaRPr>
          </a:p>
          <a:p>
            <a:pPr>
              <a:spcAft>
                <a:spcPts val="200"/>
              </a:spcAft>
            </a:pPr>
            <a:r>
              <a:rPr lang="en-US" sz="2000" dirty="0" err="1">
                <a:latin typeface="Calibri" panose="020F0502020204030204"/>
              </a:rPr>
              <a:t>Svaka</a:t>
            </a:r>
            <a:r>
              <a:rPr lang="en-US" sz="2000" dirty="0">
                <a:latin typeface="Calibri" panose="020F0502020204030204"/>
              </a:rPr>
              <a:t> </a:t>
            </a:r>
            <a:r>
              <a:rPr lang="en-US" sz="2000" dirty="0" err="1">
                <a:latin typeface="Calibri" panose="020F0502020204030204"/>
              </a:rPr>
              <a:t>transakcija</a:t>
            </a:r>
            <a:r>
              <a:rPr lang="en-US" sz="2000" dirty="0">
                <a:latin typeface="Calibri" panose="020F0502020204030204"/>
              </a:rPr>
              <a:t> se </a:t>
            </a:r>
            <a:r>
              <a:rPr lang="en-US" sz="2000" dirty="0" err="1">
                <a:latin typeface="Calibri" panose="020F0502020204030204"/>
              </a:rPr>
              <a:t>rastavlja</a:t>
            </a:r>
            <a:r>
              <a:rPr lang="en-US" sz="2000" dirty="0">
                <a:latin typeface="Calibri" panose="020F0502020204030204"/>
              </a:rPr>
              <a:t> </a:t>
            </a:r>
            <a:r>
              <a:rPr lang="en-US" sz="2000" dirty="0" err="1">
                <a:latin typeface="Calibri" panose="020F0502020204030204"/>
              </a:rPr>
              <a:t>na</a:t>
            </a:r>
            <a:r>
              <a:rPr lang="en-US" sz="2000" dirty="0">
                <a:latin typeface="Calibri" panose="020F0502020204030204"/>
              </a:rPr>
              <a:t> </a:t>
            </a:r>
            <a:r>
              <a:rPr lang="en-US" sz="2000" dirty="0" err="1">
                <a:latin typeface="Calibri" panose="020F0502020204030204"/>
              </a:rPr>
              <a:t>dve</a:t>
            </a:r>
            <a:r>
              <a:rPr lang="en-US" sz="2000" dirty="0">
                <a:latin typeface="Calibri" panose="020F0502020204030204"/>
              </a:rPr>
              <a:t>:</a:t>
            </a:r>
          </a:p>
          <a:p>
            <a:pPr marL="342900" indent="-342900">
              <a:spcAft>
                <a:spcPts val="200"/>
              </a:spcAft>
              <a:buFont typeface="Arial" panose="020B0604020202020204" pitchFamily="34" charset="0"/>
              <a:buChar char="•"/>
            </a:pPr>
            <a:r>
              <a:rPr lang="sr-Latn-RS" sz="2000" dirty="0">
                <a:latin typeface="Calibri" panose="020F0502020204030204"/>
              </a:rPr>
              <a:t>Originalna (A šalje B X tokena)</a:t>
            </a:r>
          </a:p>
          <a:p>
            <a:pPr marL="342900" indent="-342900">
              <a:spcAft>
                <a:spcPts val="1200"/>
              </a:spcAft>
              <a:buFont typeface="Arial" panose="020B0604020202020204" pitchFamily="34" charset="0"/>
              <a:buChar char="•"/>
            </a:pPr>
            <a:r>
              <a:rPr lang="sr-Latn-RS" sz="2000" dirty="0">
                <a:latin typeface="Calibri" panose="020F0502020204030204"/>
              </a:rPr>
              <a:t>Povratna (A šalje A sve preostale </a:t>
            </a:r>
            <a:r>
              <a:rPr lang="en-US" sz="2000" dirty="0">
                <a:latin typeface="Calibri" panose="020F0502020204030204"/>
              </a:rPr>
              <a:t>ref </a:t>
            </a:r>
            <a:r>
              <a:rPr lang="sr-Latn-RS" sz="2000" dirty="0">
                <a:latin typeface="Calibri" panose="020F0502020204030204"/>
              </a:rPr>
              <a:t>tokene)</a:t>
            </a:r>
            <a:endParaRPr lang="en-US" sz="2000" dirty="0">
              <a:latin typeface="Calibri" panose="020F0502020204030204"/>
            </a:endParaRPr>
          </a:p>
        </p:txBody>
      </p:sp>
      <p:sp>
        <p:nvSpPr>
          <p:cNvPr id="6" name="TextBox 5">
            <a:extLst>
              <a:ext uri="{FF2B5EF4-FFF2-40B4-BE49-F238E27FC236}">
                <a16:creationId xmlns:a16="http://schemas.microsoft.com/office/drawing/2014/main" id="{98E6331B-D043-104C-744B-0037F53030FE}"/>
              </a:ext>
            </a:extLst>
          </p:cNvPr>
          <p:cNvSpPr txBox="1"/>
          <p:nvPr/>
        </p:nvSpPr>
        <p:spPr>
          <a:xfrm>
            <a:off x="4760918" y="710228"/>
            <a:ext cx="6888596"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Uvešćemo pravila koje transakcije moraju da poštuju</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97088" y="4281341"/>
            <a:ext cx="10397824" cy="1919834"/>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pic>
        <p:nvPicPr>
          <p:cNvPr id="7" name="Picture 6">
            <a:extLst>
              <a:ext uri="{FF2B5EF4-FFF2-40B4-BE49-F238E27FC236}">
                <a16:creationId xmlns:a16="http://schemas.microsoft.com/office/drawing/2014/main" id="{7807E19F-45C9-A90E-E0FE-F45F058B9A9F}"/>
              </a:ext>
            </a:extLst>
          </p:cNvPr>
          <p:cNvPicPr>
            <a:picLocks noChangeAspect="1"/>
          </p:cNvPicPr>
          <p:nvPr/>
        </p:nvPicPr>
        <p:blipFill>
          <a:blip r:embed="rId4"/>
          <a:stretch>
            <a:fillRect/>
          </a:stretch>
        </p:blipFill>
        <p:spPr>
          <a:xfrm>
            <a:off x="897088" y="3069134"/>
            <a:ext cx="10397824" cy="719731"/>
          </a:xfrm>
          <a:prstGeom prst="rect">
            <a:avLst/>
          </a:prstGeom>
          <a:noFill/>
          <a:ln w="19050">
            <a:gradFill flip="none" rotWithShape="1">
              <a:gsLst>
                <a:gs pos="0">
                  <a:srgbClr val="01023B"/>
                </a:gs>
                <a:gs pos="50000">
                  <a:srgbClr val="A53F52"/>
                </a:gs>
                <a:gs pos="100000">
                  <a:srgbClr val="EA9A5C"/>
                </a:gs>
              </a:gsLst>
              <a:lin ang="13500000" scaled="1"/>
              <a:tileRect/>
            </a:gradFill>
          </a:ln>
        </p:spPr>
      </p:pic>
      <p:cxnSp>
        <p:nvCxnSpPr>
          <p:cNvPr id="9" name="Straight Arrow Connector 8">
            <a:extLst>
              <a:ext uri="{FF2B5EF4-FFF2-40B4-BE49-F238E27FC236}">
                <a16:creationId xmlns:a16="http://schemas.microsoft.com/office/drawing/2014/main" id="{EA76B1FF-AAF3-661A-DB00-638B4314F072}"/>
              </a:ext>
            </a:extLst>
          </p:cNvPr>
          <p:cNvCxnSpPr>
            <a:cxnSpLocks/>
            <a:stCxn id="7" idx="2"/>
            <a:endCxn id="2" idx="0"/>
          </p:cNvCxnSpPr>
          <p:nvPr/>
        </p:nvCxnSpPr>
        <p:spPr>
          <a:xfrm>
            <a:off x="6096000" y="3788865"/>
            <a:ext cx="0" cy="492476"/>
          </a:xfrm>
          <a:prstGeom prst="straightConnector1">
            <a:avLst/>
          </a:prstGeom>
          <a:ln>
            <a:gradFill>
              <a:gsLst>
                <a:gs pos="0">
                  <a:srgbClr val="01023B"/>
                </a:gs>
                <a:gs pos="100000">
                  <a:srgbClr val="A53F52"/>
                </a:gs>
              </a:gsLst>
              <a:lin ang="5400000" scaled="1"/>
            </a:gra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45011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PRA</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ĆENJE TRANSAKCIJA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216536" cy="1785104"/>
          </a:xfrm>
          <a:prstGeom prst="rect">
            <a:avLst/>
          </a:prstGeom>
          <a:noFill/>
        </p:spPr>
        <p:txBody>
          <a:bodyPr wrap="square" rtlCol="0">
            <a:spAutoFit/>
          </a:bodyPr>
          <a:lstStyle/>
          <a:p>
            <a:pPr>
              <a:spcAft>
                <a:spcPts val="1200"/>
              </a:spcAft>
            </a:pPr>
            <a:r>
              <a:rPr lang="en-US" sz="2000" dirty="0" err="1">
                <a:latin typeface="Calibri" panose="020F0502020204030204"/>
              </a:rPr>
              <a:t>Pravila</a:t>
            </a:r>
            <a:r>
              <a:rPr lang="en-US" sz="2000" dirty="0">
                <a:latin typeface="Calibri" panose="020F0502020204030204"/>
              </a:rPr>
              <a:t>:</a:t>
            </a:r>
          </a:p>
          <a:p>
            <a:pPr marL="342900" indent="-342900">
              <a:spcAft>
                <a:spcPts val="1200"/>
              </a:spcAft>
              <a:buFont typeface="Arial" panose="020B0604020202020204" pitchFamily="34" charset="0"/>
              <a:buChar char="•"/>
            </a:pPr>
            <a:r>
              <a:rPr lang="sr-Latn-RS" sz="2000" dirty="0">
                <a:latin typeface="Calibri" panose="020F0502020204030204"/>
              </a:rPr>
              <a:t>Zbir ulaza u transakciju </a:t>
            </a:r>
            <a:r>
              <a:rPr lang="sr-Latn-RS" sz="2000" u="sng" dirty="0">
                <a:latin typeface="Calibri" panose="020F0502020204030204"/>
              </a:rPr>
              <a:t>mora</a:t>
            </a:r>
            <a:r>
              <a:rPr lang="sr-Latn-RS" sz="2000" dirty="0">
                <a:latin typeface="Calibri" panose="020F0502020204030204"/>
              </a:rPr>
              <a:t> biti jednak zbiru izlaza iz transakcije</a:t>
            </a:r>
          </a:p>
          <a:p>
            <a:pPr marL="342900" indent="-342900">
              <a:spcAft>
                <a:spcPts val="1200"/>
              </a:spcAft>
              <a:buFont typeface="Arial" panose="020B0604020202020204" pitchFamily="34" charset="0"/>
              <a:buChar char="•"/>
            </a:pPr>
            <a:r>
              <a:rPr lang="sr-Latn-RS" sz="2000" dirty="0">
                <a:latin typeface="Calibri" panose="020F0502020204030204"/>
              </a:rPr>
              <a:t>Transakcije </a:t>
            </a:r>
            <a:r>
              <a:rPr lang="sr-Latn-RS" sz="2000" u="sng" dirty="0">
                <a:latin typeface="Calibri" panose="020F0502020204030204"/>
              </a:rPr>
              <a:t>moraju</a:t>
            </a:r>
            <a:r>
              <a:rPr lang="sr-Latn-RS" sz="2000" dirty="0">
                <a:latin typeface="Calibri" panose="020F0502020204030204"/>
              </a:rPr>
              <a:t> da se referišu na jedan ili više prethodnih blokova</a:t>
            </a:r>
          </a:p>
          <a:p>
            <a:pPr marL="342900" indent="-342900">
              <a:spcAft>
                <a:spcPts val="1200"/>
              </a:spcAft>
              <a:buFont typeface="Arial" panose="020B0604020202020204" pitchFamily="34" charset="0"/>
              <a:buChar char="•"/>
            </a:pPr>
            <a:r>
              <a:rPr lang="sr-Latn-RS" sz="2000" dirty="0">
                <a:latin typeface="Calibri" panose="020F0502020204030204"/>
              </a:rPr>
              <a:t>Nije moguće referisati se na prethodno već referisane blokove ili na blokove koji tek slede</a:t>
            </a:r>
          </a:p>
        </p:txBody>
      </p:sp>
      <p:pic>
        <p:nvPicPr>
          <p:cNvPr id="2" name="Picture Placeholder 7">
            <a:extLst>
              <a:ext uri="{FF2B5EF4-FFF2-40B4-BE49-F238E27FC236}">
                <a16:creationId xmlns:a16="http://schemas.microsoft.com/office/drawing/2014/main" id="{60047BDA-964E-CAB5-7D41-20868C6C5F1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732" y="3154974"/>
            <a:ext cx="11326044" cy="220551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7" name="TextBox 6">
            <a:extLst>
              <a:ext uri="{FF2B5EF4-FFF2-40B4-BE49-F238E27FC236}">
                <a16:creationId xmlns:a16="http://schemas.microsoft.com/office/drawing/2014/main" id="{96F83F61-B41E-8226-040A-18192FC589C0}"/>
              </a:ext>
            </a:extLst>
          </p:cNvPr>
          <p:cNvSpPr txBox="1"/>
          <p:nvPr/>
        </p:nvSpPr>
        <p:spPr>
          <a:xfrm>
            <a:off x="4012018" y="5785993"/>
            <a:ext cx="4167963"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novi tokeni ulaze u sistem?</a:t>
            </a:r>
          </a:p>
        </p:txBody>
      </p:sp>
    </p:spTree>
    <p:extLst>
      <p:ext uri="{BB962C8B-B14F-4D97-AF65-F5344CB8AC3E}">
        <p14:creationId xmlns:p14="http://schemas.microsoft.com/office/powerpoint/2010/main" val="186020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233449"/>
            <a:ext cx="11089532" cy="2246769"/>
          </a:xfrm>
          <a:prstGeom prst="rect">
            <a:avLst/>
          </a:prstGeom>
          <a:noFill/>
        </p:spPr>
        <p:txBody>
          <a:bodyPr wrap="square" rtlCol="0">
            <a:spAutoFit/>
          </a:bodyPr>
          <a:lstStyle/>
          <a:p>
            <a:pPr>
              <a:spcAft>
                <a:spcPts val="1200"/>
              </a:spcAft>
            </a:pPr>
            <a:r>
              <a:rPr lang="sr-Latn-RS" sz="2000" dirty="0">
                <a:latin typeface="Calibri" panose="020F0502020204030204"/>
              </a:rPr>
              <a:t>Uvodimo posebnu transakciju na početku svakog bloka zvanu </a:t>
            </a:r>
            <a:r>
              <a:rPr lang="sr-Latn-RS" sz="2000" dirty="0">
                <a:solidFill>
                  <a:srgbClr val="A53F52"/>
                </a:solidFill>
                <a:latin typeface="Calibri" panose="020F0502020204030204"/>
              </a:rPr>
              <a:t>coinbase </a:t>
            </a:r>
            <a:r>
              <a:rPr lang="sr-Latn-RS" sz="2000" dirty="0">
                <a:latin typeface="Calibri" panose="020F0502020204030204"/>
              </a:rPr>
              <a:t>transakcija</a:t>
            </a:r>
          </a:p>
          <a:p>
            <a:pPr>
              <a:spcAft>
                <a:spcPts val="1200"/>
              </a:spcAft>
            </a:pPr>
            <a:r>
              <a:rPr lang="sr-Latn-RS" sz="2000" dirty="0">
                <a:latin typeface="Calibri" panose="020F0502020204030204"/>
              </a:rPr>
              <a:t>Ona nema pošiljaoca niti referencu</a:t>
            </a:r>
          </a:p>
          <a:p>
            <a:pPr>
              <a:spcAft>
                <a:spcPts val="1200"/>
              </a:spcAft>
            </a:pPr>
            <a:r>
              <a:rPr lang="sr-Latn-RS" sz="2000" dirty="0">
                <a:latin typeface="Calibri" panose="020F0502020204030204"/>
              </a:rPr>
              <a:t>Njen cilj jeste uvođenje novih novčića u s</a:t>
            </a:r>
            <a:r>
              <a:rPr lang="en-US" sz="2000" dirty="0" err="1">
                <a:latin typeface="Calibri" panose="020F0502020204030204"/>
              </a:rPr>
              <a:t>istem</a:t>
            </a:r>
            <a:r>
              <a:rPr lang="en-US" sz="2000" dirty="0">
                <a:latin typeface="Calibri" panose="020F0502020204030204"/>
              </a:rPr>
              <a:t> </a:t>
            </a:r>
            <a:endParaRPr lang="sr-Latn-RS" sz="2000" dirty="0">
              <a:latin typeface="Calibri" panose="020F0502020204030204"/>
            </a:endParaRPr>
          </a:p>
          <a:p>
            <a:pPr>
              <a:spcAft>
                <a:spcPts val="1200"/>
              </a:spcAft>
            </a:pPr>
            <a:r>
              <a:rPr lang="sr-Latn-RS" sz="2000" dirty="0">
                <a:latin typeface="Calibri" panose="020F0502020204030204"/>
              </a:rPr>
              <a:t>G</a:t>
            </a:r>
            <a:r>
              <a:rPr lang="en-US" sz="2000" dirty="0" err="1">
                <a:latin typeface="Calibri" panose="020F0502020204030204"/>
              </a:rPr>
              <a:t>enesis</a:t>
            </a:r>
            <a:r>
              <a:rPr lang="en-US" sz="2000" dirty="0">
                <a:latin typeface="Calibri" panose="020F0502020204030204"/>
              </a:rPr>
              <a:t> </a:t>
            </a:r>
            <a:r>
              <a:rPr lang="en-US" sz="2000" dirty="0" err="1">
                <a:latin typeface="Calibri" panose="020F0502020204030204"/>
              </a:rPr>
              <a:t>blok</a:t>
            </a:r>
            <a:r>
              <a:rPr lang="en-US" sz="2000" dirty="0">
                <a:latin typeface="Calibri" panose="020F0502020204030204"/>
              </a:rPr>
              <a:t> </a:t>
            </a:r>
            <a:r>
              <a:rPr lang="en-US" sz="2000" dirty="0" err="1">
                <a:latin typeface="Calibri" panose="020F0502020204030204"/>
              </a:rPr>
              <a:t>ima</a:t>
            </a:r>
            <a:r>
              <a:rPr lang="en-US" sz="2000" dirty="0">
                <a:latin typeface="Calibri" panose="020F0502020204030204"/>
              </a:rPr>
              <a:t> </a:t>
            </a:r>
            <a:r>
              <a:rPr lang="en-US" sz="2000" dirty="0" err="1">
                <a:latin typeface="Calibri" panose="020F0502020204030204"/>
              </a:rPr>
              <a:t>samo</a:t>
            </a:r>
            <a:r>
              <a:rPr lang="en-US" sz="2000" dirty="0">
                <a:latin typeface="Calibri" panose="020F0502020204030204"/>
              </a:rPr>
              <a:t> </a:t>
            </a:r>
            <a:r>
              <a:rPr lang="en-US" sz="2000" dirty="0" err="1">
                <a:latin typeface="Calibri" panose="020F0502020204030204"/>
              </a:rPr>
              <a:t>ovu</a:t>
            </a:r>
            <a:r>
              <a:rPr lang="en-US" sz="2000" dirty="0">
                <a:latin typeface="Calibri" panose="020F0502020204030204"/>
              </a:rPr>
              <a:t> </a:t>
            </a:r>
            <a:r>
              <a:rPr lang="en-US" sz="2000" dirty="0" err="1">
                <a:latin typeface="Calibri" panose="020F0502020204030204"/>
              </a:rPr>
              <a:t>transakciju</a:t>
            </a:r>
            <a:endParaRPr lang="sr-Latn-RS" sz="2000" dirty="0">
              <a:latin typeface="Calibri" panose="020F0502020204030204"/>
            </a:endParaRPr>
          </a:p>
          <a:p>
            <a:pPr>
              <a:spcAft>
                <a:spcPts val="1200"/>
              </a:spcAft>
            </a:pPr>
            <a:r>
              <a:rPr lang="sr-Latn-RS" sz="2000" dirty="0">
                <a:latin typeface="Calibri" panose="020F0502020204030204"/>
              </a:rPr>
              <a:t>Videćemo kasnije kako se određuje ko je primalac </a:t>
            </a:r>
            <a:r>
              <a:rPr lang="sr-Latn-RS" sz="2000" dirty="0">
                <a:solidFill>
                  <a:srgbClr val="A53F52"/>
                </a:solidFill>
                <a:latin typeface="Calibri" panose="020F0502020204030204"/>
              </a:rPr>
              <a:t>coinbase</a:t>
            </a:r>
            <a:r>
              <a:rPr lang="sr-Latn-RS" sz="2000" dirty="0">
                <a:latin typeface="Calibri" panose="020F0502020204030204"/>
              </a:rPr>
              <a:t> transakcije</a:t>
            </a:r>
          </a:p>
        </p:txBody>
      </p:sp>
      <p:pic>
        <p:nvPicPr>
          <p:cNvPr id="2" name="Picture Placeholder 7">
            <a:extLst>
              <a:ext uri="{FF2B5EF4-FFF2-40B4-BE49-F238E27FC236}">
                <a16:creationId xmlns:a16="http://schemas.microsoft.com/office/drawing/2014/main" id="{5D6CE3B3-895B-1820-0E75-36A6A172DC2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2978" y="4234342"/>
            <a:ext cx="11326044" cy="819757"/>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pic>
      <p:sp>
        <p:nvSpPr>
          <p:cNvPr id="9" name="TextBox 8">
            <a:extLst>
              <a:ext uri="{FF2B5EF4-FFF2-40B4-BE49-F238E27FC236}">
                <a16:creationId xmlns:a16="http://schemas.microsoft.com/office/drawing/2014/main" id="{0BD60913-A291-3965-F197-C8306F4D676F}"/>
              </a:ext>
            </a:extLst>
          </p:cNvPr>
          <p:cNvSpPr txBox="1"/>
          <p:nvPr/>
        </p:nvSpPr>
        <p:spPr>
          <a:xfrm>
            <a:off x="5411972" y="5552589"/>
            <a:ext cx="13680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Inflacija?</a:t>
            </a:r>
          </a:p>
        </p:txBody>
      </p:sp>
    </p:spTree>
    <p:extLst>
      <p:ext uri="{BB962C8B-B14F-4D97-AF65-F5344CB8AC3E}">
        <p14:creationId xmlns:p14="http://schemas.microsoft.com/office/powerpoint/2010/main" val="273234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668350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COINBASE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5" name="TextBox 4">
            <a:extLst>
              <a:ext uri="{FF2B5EF4-FFF2-40B4-BE49-F238E27FC236}">
                <a16:creationId xmlns:a16="http://schemas.microsoft.com/office/drawing/2014/main" id="{846D82B7-DE10-3B8A-F950-1B0790366B17}"/>
              </a:ext>
            </a:extLst>
          </p:cNvPr>
          <p:cNvSpPr txBox="1"/>
          <p:nvPr/>
        </p:nvSpPr>
        <p:spPr>
          <a:xfrm>
            <a:off x="542484" y="1695114"/>
            <a:ext cx="11107027" cy="861774"/>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Coinbase</a:t>
            </a:r>
            <a:r>
              <a:rPr lang="sr-Latn-RS" sz="2000" dirty="0">
                <a:latin typeface="Calibri" panose="020F0502020204030204"/>
              </a:rPr>
              <a:t> se smanjuje </a:t>
            </a:r>
            <a:r>
              <a:rPr lang="en-US" sz="2000" dirty="0" err="1">
                <a:latin typeface="Calibri" panose="020F0502020204030204"/>
              </a:rPr>
              <a:t>duplo</a:t>
            </a:r>
            <a:r>
              <a:rPr lang="en-US" sz="2000" dirty="0">
                <a:latin typeface="Calibri" panose="020F0502020204030204"/>
              </a:rPr>
              <a:t> </a:t>
            </a:r>
            <a:r>
              <a:rPr lang="sr-Latn-RS" sz="2000" dirty="0">
                <a:latin typeface="Calibri" panose="020F0502020204030204"/>
              </a:rPr>
              <a:t>na svakih N blokova</a:t>
            </a:r>
          </a:p>
          <a:p>
            <a:pPr>
              <a:spcAft>
                <a:spcPts val="1200"/>
              </a:spcAft>
            </a:pPr>
            <a:r>
              <a:rPr lang="sr-Latn-RS" sz="2000" dirty="0">
                <a:latin typeface="Calibri" panose="020F0502020204030204"/>
              </a:rPr>
              <a:t>Izračunaćemo koliko maksimalna novčića može biti u sistemu</a:t>
            </a:r>
          </a:p>
        </p:txBody>
      </p:sp>
      <p:sp>
        <p:nvSpPr>
          <p:cNvPr id="6" name="TextBox 5">
            <a:extLst>
              <a:ext uri="{FF2B5EF4-FFF2-40B4-BE49-F238E27FC236}">
                <a16:creationId xmlns:a16="http://schemas.microsoft.com/office/drawing/2014/main" id="{98E6331B-D043-104C-744B-0037F53030FE}"/>
              </a:ext>
            </a:extLst>
          </p:cNvPr>
          <p:cNvSpPr txBox="1"/>
          <p:nvPr/>
        </p:nvSpPr>
        <p:spPr>
          <a:xfrm>
            <a:off x="542486" y="1233449"/>
            <a:ext cx="7833120"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Matematički ćemo ograničiti količinu tokena u sistemu</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66B4AEF-084A-8AF9-1440-B59980A1AADD}"/>
                  </a:ext>
                </a:extLst>
              </p:cNvPr>
              <p:cNvSpPr txBox="1"/>
              <p:nvPr/>
            </p:nvSpPr>
            <p:spPr>
              <a:xfrm>
                <a:off x="4219393" y="3085427"/>
                <a:ext cx="3753207" cy="2431371"/>
              </a:xfrm>
              <a:prstGeom prst="rect">
                <a:avLst/>
              </a:prstGeom>
              <a:no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wrap="none" rtlCol="0">
                <a:spAutoFit/>
              </a:bodyPr>
              <a:lstStyle/>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m:t>
                      </m:r>
                      <m:r>
                        <a:rPr lang="en-US" sz="2000" i="1">
                          <a:latin typeface="Cambria Math" panose="02040503050406030204" pitchFamily="18" charset="0"/>
                          <a:ea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sr-Latn-RS" sz="2000" i="1">
                          <a:latin typeface="Cambria Math" panose="02040503050406030204" pitchFamily="18" charset="0"/>
                        </a:rPr>
                        <m:t>5</m:t>
                      </m:r>
                      <m:r>
                        <a:rPr lang="sr-Latn-R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5</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(1+ </m:t>
                      </m:r>
                      <m:f>
                        <m:fPr>
                          <m:ctrlPr>
                            <a:rPr lang="en-US" sz="2000" b="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r>
                        <a:rPr lang="en-US" sz="2000" b="0" i="1" smtClean="0">
                          <a:latin typeface="Cambria Math" panose="02040503050406030204" pitchFamily="18" charset="0"/>
                          <a:ea typeface="Cambria Math" panose="02040503050406030204" pitchFamily="18" charset="0"/>
                        </a:rPr>
                        <m:t> + </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4</m:t>
                          </m:r>
                        </m:den>
                      </m:f>
                      <m:r>
                        <a:rPr lang="en-US" sz="2000" b="0" i="1" smtClean="0">
                          <a:latin typeface="Cambria Math" panose="02040503050406030204" pitchFamily="18" charset="0"/>
                          <a:ea typeface="Cambria Math" panose="02040503050406030204" pitchFamily="18" charset="0"/>
                        </a:rPr>
                        <m:t> </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m:t>
                      </m:r>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𝑛</m:t>
                          </m:r>
                          <m:r>
                            <a:rPr lang="en-US" sz="2000" b="0" i="1" smtClean="0">
                              <a:latin typeface="Cambria Math" panose="02040503050406030204" pitchFamily="18" charset="0"/>
                              <a:ea typeface="Cambria Math" panose="02040503050406030204" pitchFamily="18" charset="0"/>
                            </a:rPr>
                            <m:t>=0</m:t>
                          </m:r>
                        </m:sub>
                        <m:sup>
                          <m:r>
                            <a:rPr lang="en-US" sz="2000" i="1" smtClean="0">
                              <a:latin typeface="Cambria Math" panose="02040503050406030204" pitchFamily="18" charset="0"/>
                              <a:ea typeface="Cambria Math" panose="02040503050406030204" pitchFamily="18" charset="0"/>
                            </a:rPr>
                            <m:t>∞</m:t>
                          </m:r>
                        </m:sup>
                        <m:e>
                          <m:sSup>
                            <m:sSupPr>
                              <m:ctrlPr>
                                <a:rPr lang="en-US" sz="2000" i="1" smtClean="0">
                                  <a:latin typeface="Cambria Math" panose="02040503050406030204" pitchFamily="18" charset="0"/>
                                  <a:ea typeface="Cambria Math" panose="02040503050406030204" pitchFamily="18" charset="0"/>
                                </a:rPr>
                              </m:ctrlPr>
                            </m:sSupPr>
                            <m:e>
                              <m:d>
                                <m:dPr>
                                  <m:ctrlPr>
                                    <a:rPr lang="en-US" sz="2000" i="1" smtClean="0">
                                      <a:latin typeface="Cambria Math" panose="02040503050406030204" pitchFamily="18" charset="0"/>
                                      <a:ea typeface="Cambria Math" panose="02040503050406030204" pitchFamily="18" charset="0"/>
                                    </a:rPr>
                                  </m:ctrlPr>
                                </m:dPr>
                                <m:e>
                                  <m:f>
                                    <m:fPr>
                                      <m:ctrlPr>
                                        <a:rPr lang="en-US" sz="200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1</m:t>
                                      </m:r>
                                    </m:num>
                                    <m:den>
                                      <m:r>
                                        <a:rPr lang="en-US" sz="2000" b="0" i="1" smtClean="0">
                                          <a:latin typeface="Cambria Math" panose="02040503050406030204" pitchFamily="18" charset="0"/>
                                          <a:ea typeface="Cambria Math" panose="02040503050406030204" pitchFamily="18" charset="0"/>
                                        </a:rPr>
                                        <m:t>2</m:t>
                                      </m:r>
                                    </m:den>
                                  </m:f>
                                </m:e>
                              </m:d>
                            </m:e>
                            <m:sup>
                              <m:r>
                                <a:rPr lang="en-US" sz="2000" b="0" i="1" smtClean="0">
                                  <a:latin typeface="Cambria Math" panose="02040503050406030204" pitchFamily="18" charset="0"/>
                                  <a:ea typeface="Cambria Math" panose="02040503050406030204" pitchFamily="18" charset="0"/>
                                </a:rPr>
                                <m:t>𝑛</m:t>
                              </m:r>
                            </m:sup>
                          </m:sSup>
                          <m:r>
                            <a:rPr lang="en-US" sz="2000" b="0" i="1" smtClean="0">
                              <a:latin typeface="Cambria Math" panose="02040503050406030204" pitchFamily="18" charset="0"/>
                              <a:ea typeface="Cambria Math" panose="02040503050406030204" pitchFamily="18" charset="0"/>
                            </a:rPr>
                            <m:t>=</m:t>
                          </m:r>
                        </m:e>
                      </m:nary>
                    </m:oMath>
                  </m:oMathPara>
                </a14:m>
                <a:endParaRPr lang="en-US" sz="2000" b="0" dirty="0">
                  <a:ea typeface="Cambria Math" panose="02040503050406030204" pitchFamily="18" charset="0"/>
                </a:endParaRPr>
              </a:p>
              <a:p>
                <a:pPr>
                  <a:spcAft>
                    <a:spcPts val="600"/>
                  </a:spcAft>
                </a:pPr>
                <a14:m>
                  <m:oMathPara xmlns:m="http://schemas.openxmlformats.org/officeDocument/2006/math">
                    <m:oMathParaPr>
                      <m:jc m:val="centerGroup"/>
                    </m:oMathParaPr>
                    <m:oMath xmlns:m="http://schemas.openxmlformats.org/officeDocument/2006/math">
                      <m:r>
                        <a:rPr lang="sr-Latn-RS" sz="2000" b="0" i="1" smtClean="0">
                          <a:latin typeface="Cambria Math" panose="02040503050406030204" pitchFamily="18" charset="0"/>
                        </a:rPr>
                        <m:t>5</m:t>
                      </m:r>
                      <m:r>
                        <a:rPr lang="sr-Latn-R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20</m:t>
                      </m:r>
                      <m:r>
                        <a:rPr lang="en-US" sz="2000" i="1">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2</m:t>
                      </m:r>
                      <m:r>
                        <a:rPr lang="en-US" sz="2000" i="1">
                          <a:latin typeface="Cambria Math" panose="02040503050406030204" pitchFamily="18" charset="0"/>
                          <a:ea typeface="Cambria Math" panose="02040503050406030204" pitchFamily="18" charset="0"/>
                        </a:rPr>
                        <m:t>=</m:t>
                      </m:r>
                      <m:r>
                        <a:rPr lang="en-US" sz="2000" i="1" smtClean="0">
                          <a:solidFill>
                            <a:srgbClr val="A53F52"/>
                          </a:solidFill>
                          <a:latin typeface="Cambria Math" panose="02040503050406030204" pitchFamily="18" charset="0"/>
                          <a:ea typeface="Cambria Math" panose="02040503050406030204" pitchFamily="18" charset="0"/>
                        </a:rPr>
                        <m:t>200£</m:t>
                      </m:r>
                    </m:oMath>
                  </m:oMathPara>
                </a14:m>
                <a:endParaRPr lang="en-US" sz="2000" dirty="0"/>
              </a:p>
            </p:txBody>
          </p:sp>
        </mc:Choice>
        <mc:Fallback xmlns="">
          <p:sp>
            <p:nvSpPr>
              <p:cNvPr id="7" name="TextBox 6">
                <a:extLst>
                  <a:ext uri="{FF2B5EF4-FFF2-40B4-BE49-F238E27FC236}">
                    <a16:creationId xmlns:a16="http://schemas.microsoft.com/office/drawing/2014/main" id="{366B4AEF-084A-8AF9-1440-B59980A1AADD}"/>
                  </a:ext>
                </a:extLst>
              </p:cNvPr>
              <p:cNvSpPr txBox="1">
                <a:spLocks noRot="1" noChangeAspect="1" noMove="1" noResize="1" noEditPoints="1" noAdjustHandles="1" noChangeArrowheads="1" noChangeShapeType="1" noTextEdit="1"/>
              </p:cNvSpPr>
              <p:nvPr/>
            </p:nvSpPr>
            <p:spPr>
              <a:xfrm>
                <a:off x="4219393" y="3085427"/>
                <a:ext cx="3753207" cy="2431371"/>
              </a:xfrm>
              <a:prstGeom prst="rect">
                <a:avLst/>
              </a:prstGeom>
              <a:blipFill>
                <a:blip r:embed="rId3"/>
                <a:stretch>
                  <a:fillRect/>
                </a:stretch>
              </a:blipFill>
              <a:ln w="19050">
                <a:gradFill flip="none" rotWithShape="1">
                  <a:gsLst>
                    <a:gs pos="0">
                      <a:srgbClr val="01023B"/>
                    </a:gs>
                    <a:gs pos="50000">
                      <a:srgbClr val="A53F52"/>
                    </a:gs>
                    <a:gs pos="100000">
                      <a:srgbClr val="EA9A5C"/>
                    </a:gs>
                  </a:gsLst>
                  <a:path path="circle">
                    <a:fillToRect l="100000" t="100000"/>
                  </a:path>
                  <a:tileRect r="-100000" b="-100000"/>
                </a:gradFill>
              </a:ln>
            </p:spPr>
            <p:txBody>
              <a:bodyPr/>
              <a:lstStyle/>
              <a:p>
                <a:r>
                  <a:rPr lang="en-US">
                    <a:noFill/>
                  </a:rPr>
                  <a:t> </a:t>
                </a:r>
              </a:p>
            </p:txBody>
          </p:sp>
        </mc:Fallback>
      </mc:AlternateContent>
    </p:spTree>
    <p:extLst>
      <p:ext uri="{BB962C8B-B14F-4D97-AF65-F5344CB8AC3E}">
        <p14:creationId xmlns:p14="http://schemas.microsoft.com/office/powerpoint/2010/main" val="2150832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543DD5-7D78-897E-5457-A3D8531C2E7E}"/>
              </a:ext>
            </a:extLst>
          </p:cNvPr>
          <p:cNvSpPr txBox="1">
            <a:spLocks/>
          </p:cNvSpPr>
          <p:nvPr/>
        </p:nvSpPr>
        <p:spPr>
          <a:xfrm>
            <a:off x="6506844" y="642928"/>
            <a:ext cx="4797426" cy="1435947"/>
          </a:xfrm>
          <a:prstGeom prst="rect">
            <a:avLst/>
          </a:prstGeom>
          <a:noFill/>
        </p:spPr>
        <p:txBody>
          <a:bodyPr vert="horz" lIns="91440" tIns="45720" rIns="91440" bIns="45720" rtlCol="0" anchor="t">
            <a:noAutofit/>
          </a:bodyPr>
          <a:lstStyle>
            <a:lvl1pPr algn="l" defTabSz="914400" rtl="0" eaLnBrk="1" latinLnBrk="0" hangingPunct="1">
              <a:lnSpc>
                <a:spcPct val="150000"/>
              </a:lnSpc>
              <a:spcBef>
                <a:spcPts val="1000"/>
              </a:spcBef>
              <a:buNone/>
              <a:defRPr sz="5400" kern="1200" cap="all" baseline="0">
                <a:solidFill>
                  <a:schemeClr val="tx1"/>
                </a:solidFill>
                <a:latin typeface="+mj-lt"/>
                <a:ea typeface="+mj-ea"/>
                <a:cs typeface="+mj-cs"/>
              </a:defRPr>
            </a:lvl1p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5400" b="0" i="0" u="none" strike="noStrike" kern="1200" cap="all" spc="0" normalizeH="0" baseline="0" noProof="0" dirty="0">
                <a:ln>
                  <a:noFill/>
                </a:ln>
                <a:solidFill>
                  <a:sysClr val="windowText" lastClr="000000"/>
                </a:solidFill>
                <a:effectLst/>
                <a:uLnTx/>
                <a:uFillTx/>
                <a:latin typeface="Calibri Light" panose="020F0302020204030204"/>
                <a:ea typeface="+mj-ea"/>
                <a:cs typeface="+mj-cs"/>
              </a:rPr>
              <a:t>Agenda</a:t>
            </a:r>
          </a:p>
        </p:txBody>
      </p:sp>
      <p:sp>
        <p:nvSpPr>
          <p:cNvPr id="4" name="Text Placeholder 5">
            <a:extLst>
              <a:ext uri="{FF2B5EF4-FFF2-40B4-BE49-F238E27FC236}">
                <a16:creationId xmlns:a16="http://schemas.microsoft.com/office/drawing/2014/main" id="{10A84C93-D42E-1970-56C6-DFE482DCCED1}"/>
              </a:ext>
            </a:extLst>
          </p:cNvPr>
          <p:cNvSpPr txBox="1">
            <a:spLocks/>
          </p:cNvSpPr>
          <p:nvPr/>
        </p:nvSpPr>
        <p:spPr>
          <a:xfrm>
            <a:off x="6506844" y="2071775"/>
            <a:ext cx="4846320" cy="3877921"/>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800" kern="1200" spc="3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sz="2200" dirty="0">
                <a:solidFill>
                  <a:sysClr val="windowText" lastClr="000000"/>
                </a:solidFill>
                <a:latin typeface="Calibri" panose="020F0502020204030204"/>
              </a:rPr>
              <a:t>UVOD U</a:t>
            </a:r>
            <a:r>
              <a:rPr lang="sr-Latn-RS" sz="2200" dirty="0">
                <a:solidFill>
                  <a:sysClr val="windowText" lastClr="000000"/>
                </a:solidFill>
                <a:latin typeface="Calibri" panose="020F0502020204030204"/>
              </a:rPr>
              <a:t> </a:t>
            </a: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BLOCKCHAIN</a:t>
            </a:r>
            <a:endParaRPr lang="en-US" sz="2200" dirty="0">
              <a:solidFill>
                <a:sysClr val="windowText" lastClr="000000"/>
              </a:solidFill>
              <a:latin typeface="Calibri" panose="020F0502020204030204"/>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lang="en-US" sz="2200" dirty="0">
                <a:solidFill>
                  <a:sysClr val="windowText" lastClr="000000"/>
                </a:solidFill>
                <a:latin typeface="Calibri" panose="020F0502020204030204"/>
              </a:rPr>
              <a:t>ARHITEKTURA SISTEMA</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GRAĐENJE BLOCKCHAINA</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TEORIJA</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     </a:t>
            </a: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INTERAKTIVNI PRIMERI</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sr-Latn-R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rPr>
              <a:t>ZAKLJUČAK</a:t>
            </a:r>
            <a:endParaRPr kumimoji="0" lang="en-US" sz="2200" b="0" i="0" u="none" strike="noStrike" kern="1200" cap="none" spc="300" normalizeH="0" baseline="0" noProof="0" dirty="0">
              <a:ln>
                <a:noFill/>
              </a:ln>
              <a:solidFill>
                <a:sysClr val="windowText" lastClr="000000"/>
              </a:solidFill>
              <a:effectLst/>
              <a:uLnTx/>
              <a:uFillTx/>
              <a:latin typeface="Calibri" panose="020F0502020204030204"/>
              <a:ea typeface="+mn-ea"/>
              <a:cs typeface="+mn-cs"/>
            </a:endParaRPr>
          </a:p>
        </p:txBody>
      </p:sp>
      <p:pic>
        <p:nvPicPr>
          <p:cNvPr id="6" name="Picture Placeholder 7">
            <a:extLst>
              <a:ext uri="{FF2B5EF4-FFF2-40B4-BE49-F238E27FC236}">
                <a16:creationId xmlns:a16="http://schemas.microsoft.com/office/drawing/2014/main" id="{0477C37A-2604-D712-0F49-28F7105A145A}"/>
              </a:ext>
            </a:extLst>
          </p:cNvPr>
          <p:cNvPicPr>
            <a:picLocks noChangeAspect="1"/>
          </p:cNvPicPr>
          <p:nvPr/>
        </p:nvPicPr>
        <p:blipFill>
          <a:blip r:embed="rId3">
            <a:extLst>
              <a:ext uri="{28A0092B-C50C-407E-A947-70E740481C1C}">
                <a14:useLocalDpi xmlns:a14="http://schemas.microsoft.com/office/drawing/2010/main" val="0"/>
              </a:ext>
            </a:extLst>
          </a:blip>
          <a:srcRect l="26912" r="26912"/>
          <a:stretch/>
        </p:blipFill>
        <p:spPr>
          <a:xfrm>
            <a:off x="19048"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354459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6" y="2436"/>
            <a:ext cx="12187667" cy="6855563"/>
          </a:xfrm>
          <a:prstGeom prst="rect">
            <a:avLst/>
          </a:prstGeom>
          <a:ln w="19050">
            <a:noFill/>
          </a:ln>
        </p:spPr>
      </p:pic>
      <p:sp>
        <p:nvSpPr>
          <p:cNvPr id="3" name="TextBox 2">
            <a:extLst>
              <a:ext uri="{FF2B5EF4-FFF2-40B4-BE49-F238E27FC236}">
                <a16:creationId xmlns:a16="http://schemas.microsoft.com/office/drawing/2014/main" id="{30D1772F-9879-9D1D-1837-3816AA1EC81A}"/>
              </a:ext>
            </a:extLst>
          </p:cNvPr>
          <p:cNvSpPr txBox="1"/>
          <p:nvPr/>
        </p:nvSpPr>
        <p:spPr>
          <a:xfrm>
            <a:off x="-2165" y="5493634"/>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korisnike da dodaju</a:t>
            </a:r>
            <a:r>
              <a:rPr lang="en-US" sz="2400" dirty="0">
                <a:solidFill>
                  <a:srgbClr val="01023B"/>
                </a:solidFill>
                <a:latin typeface="Calibri" panose="020F0502020204030204"/>
              </a:rPr>
              <a:t>/</a:t>
            </a:r>
            <a:r>
              <a:rPr lang="sr-Latn-RS" sz="2400" dirty="0">
                <a:solidFill>
                  <a:srgbClr val="01023B"/>
                </a:solidFill>
                <a:latin typeface="Calibri" panose="020F0502020204030204"/>
              </a:rPr>
              <a:t>izmene transakcije u tuđe ime?</a:t>
            </a:r>
          </a:p>
        </p:txBody>
      </p:sp>
    </p:spTree>
    <p:extLst>
      <p:ext uri="{BB962C8B-B14F-4D97-AF65-F5344CB8AC3E}">
        <p14:creationId xmlns:p14="http://schemas.microsoft.com/office/powerpoint/2010/main" val="211633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a:t>
            </a:r>
            <a:r>
              <a:rPr kumimoji="0" lang="en-US" sz="3200" i="0" u="none" strike="noStrike" kern="1200" cap="none" normalizeH="0" baseline="0" noProof="0" dirty="0">
                <a:ln>
                  <a:noFill/>
                </a:ln>
                <a:solidFill>
                  <a:sysClr val="windowText" lastClr="000000"/>
                </a:solidFill>
                <a:effectLst/>
                <a:uLnTx/>
                <a:uFillTx/>
                <a:latin typeface="+mj-lt"/>
                <a:ea typeface="+mn-ea"/>
                <a:cs typeface="+mn-cs"/>
              </a:rPr>
              <a:t>POTPISI</a:t>
            </a:r>
          </a:p>
        </p:txBody>
      </p:sp>
      <p:sp>
        <p:nvSpPr>
          <p:cNvPr id="3" name="TextBox 2">
            <a:extLst>
              <a:ext uri="{FF2B5EF4-FFF2-40B4-BE49-F238E27FC236}">
                <a16:creationId xmlns:a16="http://schemas.microsoft.com/office/drawing/2014/main" id="{8FF103E6-9F05-CE02-7B77-D35535E97168}"/>
              </a:ext>
            </a:extLst>
          </p:cNvPr>
          <p:cNvSpPr txBox="1"/>
          <p:nvPr/>
        </p:nvSpPr>
        <p:spPr>
          <a:xfrm>
            <a:off x="542486" y="1695114"/>
            <a:ext cx="5858314" cy="4862870"/>
          </a:xfrm>
          <a:prstGeom prst="rect">
            <a:avLst/>
          </a:prstGeom>
          <a:noFill/>
        </p:spPr>
        <p:txBody>
          <a:bodyPr wrap="square" rtlCol="0">
            <a:spAutoFit/>
          </a:bodyPr>
          <a:lstStyle/>
          <a:p>
            <a:pPr>
              <a:spcAft>
                <a:spcPts val="1200"/>
              </a:spcAft>
            </a:pPr>
            <a:r>
              <a:rPr lang="sr-Latn-RS" sz="2000" dirty="0">
                <a:solidFill>
                  <a:sysClr val="windowText" lastClr="000000"/>
                </a:solidFill>
                <a:latin typeface="Calibri" panose="020F0502020204030204"/>
              </a:rPr>
              <a:t>Bezbedniji od stvarnih potpisa zahvaljujući matematici i kriptografiji</a:t>
            </a:r>
          </a:p>
          <a:p>
            <a:pPr>
              <a:spcAft>
                <a:spcPts val="1200"/>
              </a:spcAft>
            </a:pPr>
            <a:r>
              <a:rPr lang="sr-Latn-RS" sz="2000" dirty="0">
                <a:solidFill>
                  <a:sysClr val="windowText" lastClr="000000"/>
                </a:solidFill>
                <a:latin typeface="Calibri" panose="020F0502020204030204"/>
              </a:rPr>
              <a:t>Svaki entitet koji želi da ima svoj digitalni potpis poseduje privatni i javni ključ</a:t>
            </a:r>
          </a:p>
          <a:p>
            <a:pPr>
              <a:spcAft>
                <a:spcPts val="1200"/>
              </a:spcAft>
            </a:pPr>
            <a:r>
              <a:rPr lang="sr-Latn-RS" sz="2000" dirty="0">
                <a:solidFill>
                  <a:sysClr val="windowText" lastClr="000000"/>
                </a:solidFill>
                <a:latin typeface="Calibri" panose="020F0502020204030204"/>
              </a:rPr>
              <a:t>Javni ključ se generiše na osnovu privatnog</a:t>
            </a:r>
          </a:p>
          <a:p>
            <a:pPr>
              <a:spcAft>
                <a:spcPts val="1200"/>
              </a:spcAft>
            </a:pPr>
            <a:r>
              <a:rPr lang="sr-Latn-RS" sz="2000" dirty="0">
                <a:solidFill>
                  <a:sysClr val="windowText" lastClr="000000"/>
                </a:solidFill>
              </a:rPr>
              <a:t>Ukoliko primalac poseduje javni ključ pošiljaoca i njegovu </a:t>
            </a:r>
            <a:r>
              <a:rPr lang="en-US" sz="2000" dirty="0" err="1">
                <a:solidFill>
                  <a:sysClr val="windowText" lastClr="000000"/>
                </a:solidFill>
              </a:rPr>
              <a:t>potpisanu</a:t>
            </a:r>
            <a:r>
              <a:rPr lang="sr-Latn-RS" sz="2000" dirty="0">
                <a:solidFill>
                  <a:sysClr val="windowText" lastClr="000000"/>
                </a:solidFill>
              </a:rPr>
              <a:t> poruku on može zagarantovano potvrditi da je:</a:t>
            </a:r>
            <a:br>
              <a:rPr lang="sr-Latn-RS" sz="2000" dirty="0">
                <a:solidFill>
                  <a:sysClr val="windowText" lastClr="000000"/>
                </a:solidFill>
              </a:rPr>
            </a:br>
            <a:r>
              <a:rPr lang="sr-Latn-RS" sz="2000" dirty="0">
                <a:solidFill>
                  <a:sysClr val="windowText" lastClr="000000"/>
                </a:solidFill>
              </a:rPr>
              <a:t>1) Poruka validna</a:t>
            </a:r>
            <a:br>
              <a:rPr lang="sr-Latn-RS" sz="2000" dirty="0">
                <a:solidFill>
                  <a:sysClr val="windowText" lastClr="000000"/>
                </a:solidFill>
              </a:rPr>
            </a:br>
            <a:r>
              <a:rPr lang="sr-Latn-RS" sz="2000" dirty="0">
                <a:solidFill>
                  <a:sysClr val="windowText" lastClr="000000"/>
                </a:solidFill>
              </a:rPr>
              <a:t>2) Poruku dobio od pošiljaoca</a:t>
            </a:r>
            <a:endParaRPr lang="sr-Latn-RS" sz="2000"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Veoma često se koriste prilikom internet komunikacije</a:t>
            </a:r>
          </a:p>
          <a:p>
            <a:pPr>
              <a:spcAft>
                <a:spcPts val="1200"/>
              </a:spcAft>
            </a:pPr>
            <a:r>
              <a:rPr lang="sr-Latn-RS" sz="2000" dirty="0">
                <a:solidFill>
                  <a:sysClr val="windowText" lastClr="000000"/>
                </a:solidFill>
                <a:latin typeface="Calibri" panose="020F0502020204030204"/>
              </a:rPr>
              <a:t>Zakonski dozvoljeni algoritmi za digitalno potpisivanje: RSA, DSA, </a:t>
            </a:r>
            <a:r>
              <a:rPr lang="sr-Latn-RS" sz="2000" dirty="0">
                <a:solidFill>
                  <a:srgbClr val="EA9A5C"/>
                </a:solidFill>
                <a:latin typeface="Calibri" panose="020F0502020204030204"/>
              </a:rPr>
              <a:t>ECDSA</a:t>
            </a:r>
          </a:p>
        </p:txBody>
      </p:sp>
      <p:sp>
        <p:nvSpPr>
          <p:cNvPr id="9" name="TextBox 8">
            <a:extLst>
              <a:ext uri="{FF2B5EF4-FFF2-40B4-BE49-F238E27FC236}">
                <a16:creationId xmlns:a16="http://schemas.microsoft.com/office/drawing/2014/main" id="{A75749F5-B05F-80DD-6783-2D1E0FAFFE71}"/>
              </a:ext>
            </a:extLst>
          </p:cNvPr>
          <p:cNvSpPr txBox="1"/>
          <p:nvPr/>
        </p:nvSpPr>
        <p:spPr>
          <a:xfrm>
            <a:off x="542486" y="1233449"/>
            <a:ext cx="5411747"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Pošiljala</a:t>
            </a:r>
            <a:r>
              <a:rPr lang="en-US" sz="2400" dirty="0" err="1">
                <a:solidFill>
                  <a:srgbClr val="EA9A5C"/>
                </a:solidFill>
                <a:latin typeface="Calibri" panose="020F0502020204030204"/>
              </a:rPr>
              <a:t>oci</a:t>
            </a:r>
            <a:r>
              <a:rPr lang="sr-Latn-RS" sz="2400" dirty="0">
                <a:solidFill>
                  <a:srgbClr val="EA9A5C"/>
                </a:solidFill>
                <a:latin typeface="Calibri" panose="020F0502020204030204"/>
              </a:rPr>
              <a:t> će potpisi</a:t>
            </a:r>
            <a:r>
              <a:rPr lang="en-US" sz="2400" dirty="0" err="1">
                <a:solidFill>
                  <a:srgbClr val="EA9A5C"/>
                </a:solidFill>
                <a:latin typeface="Calibri" panose="020F0502020204030204"/>
              </a:rPr>
              <a:t>vati</a:t>
            </a:r>
            <a:r>
              <a:rPr lang="en-US" sz="2400" dirty="0">
                <a:solidFill>
                  <a:srgbClr val="EA9A5C"/>
                </a:solidFill>
                <a:latin typeface="Calibri" panose="020F0502020204030204"/>
              </a:rPr>
              <a:t> </a:t>
            </a:r>
            <a:r>
              <a:rPr lang="en-US" sz="2400" dirty="0" err="1">
                <a:solidFill>
                  <a:srgbClr val="EA9A5C"/>
                </a:solidFill>
                <a:latin typeface="Calibri" panose="020F0502020204030204"/>
              </a:rPr>
              <a:t>svoje</a:t>
            </a:r>
            <a:r>
              <a:rPr lang="en-US" sz="2400" dirty="0">
                <a:solidFill>
                  <a:srgbClr val="EA9A5C"/>
                </a:solidFill>
                <a:latin typeface="Calibri" panose="020F0502020204030204"/>
              </a:rPr>
              <a:t> </a:t>
            </a:r>
            <a:r>
              <a:rPr lang="en-US" sz="2400" dirty="0" err="1">
                <a:solidFill>
                  <a:srgbClr val="EA9A5C"/>
                </a:solidFill>
                <a:latin typeface="Calibri" panose="020F0502020204030204"/>
              </a:rPr>
              <a:t>transakcije</a:t>
            </a:r>
            <a:endParaRPr lang="sr-Latn-RS" sz="2400" dirty="0">
              <a:solidFill>
                <a:srgbClr val="EA9A5C"/>
              </a:solidFill>
              <a:latin typeface="Calibri" panose="020F0502020204030204"/>
            </a:endParaRPr>
          </a:p>
        </p:txBody>
      </p:sp>
      <p:pic>
        <p:nvPicPr>
          <p:cNvPr id="2" name="Picture Placeholder 7">
            <a:extLst>
              <a:ext uri="{FF2B5EF4-FFF2-40B4-BE49-F238E27FC236}">
                <a16:creationId xmlns:a16="http://schemas.microsoft.com/office/drawing/2014/main" id="{9C4F89EB-7E07-DCE6-5075-52A6A55AF83F}"/>
              </a:ext>
            </a:extLst>
          </p:cNvPr>
          <p:cNvPicPr>
            <a:picLocks noChangeAspect="1"/>
          </p:cNvPicPr>
          <p:nvPr/>
        </p:nvPicPr>
        <p:blipFill>
          <a:blip r:embed="rId3">
            <a:extLst>
              <a:ext uri="{28A0092B-C50C-407E-A947-70E740481C1C}">
                <a14:useLocalDpi xmlns:a14="http://schemas.microsoft.com/office/drawing/2010/main" val="0"/>
              </a:ext>
            </a:extLst>
          </a:blip>
          <a:srcRect t="369" b="369"/>
          <a:stretch/>
        </p:blipFill>
        <p:spPr>
          <a:xfrm>
            <a:off x="6096000" y="19050"/>
            <a:ext cx="606751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pic>
        <p:nvPicPr>
          <p:cNvPr id="5" name="Picture 4">
            <a:extLst>
              <a:ext uri="{FF2B5EF4-FFF2-40B4-BE49-F238E27FC236}">
                <a16:creationId xmlns:a16="http://schemas.microsoft.com/office/drawing/2014/main" id="{0BA36987-91A7-7967-FC49-9A27812288D9}"/>
              </a:ext>
            </a:extLst>
          </p:cNvPr>
          <p:cNvPicPr>
            <a:picLocks noChangeAspect="1"/>
          </p:cNvPicPr>
          <p:nvPr/>
        </p:nvPicPr>
        <p:blipFill>
          <a:blip r:embed="rId4"/>
          <a:stretch>
            <a:fillRect/>
          </a:stretch>
        </p:blipFill>
        <p:spPr>
          <a:xfrm>
            <a:off x="4088909" y="4474836"/>
            <a:ext cx="2245216" cy="688050"/>
          </a:xfrm>
          <a:prstGeom prst="rect">
            <a:avLst/>
          </a:prstGeom>
          <a:ln w="19050">
            <a:gradFill flip="none" rotWithShape="1">
              <a:gsLst>
                <a:gs pos="0">
                  <a:srgbClr val="01023B"/>
                </a:gs>
                <a:gs pos="50000">
                  <a:srgbClr val="A53F52"/>
                </a:gs>
                <a:gs pos="100000">
                  <a:srgbClr val="EA9A5C"/>
                </a:gs>
              </a:gsLst>
              <a:lin ang="13500000" scaled="1"/>
              <a:tileRect/>
            </a:gradFill>
          </a:ln>
        </p:spPr>
      </p:pic>
    </p:spTree>
    <p:extLst>
      <p:ext uri="{BB962C8B-B14F-4D97-AF65-F5344CB8AC3E}">
        <p14:creationId xmlns:p14="http://schemas.microsoft.com/office/powerpoint/2010/main" val="114487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6364613" y="648674"/>
            <a:ext cx="1475232"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pic>
        <p:nvPicPr>
          <p:cNvPr id="5" name="Picture Placeholder 7">
            <a:extLst>
              <a:ext uri="{FF2B5EF4-FFF2-40B4-BE49-F238E27FC236}">
                <a16:creationId xmlns:a16="http://schemas.microsoft.com/office/drawing/2014/main" id="{D0241A78-0474-445F-375D-2C26E317CB9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834" y="19050"/>
            <a:ext cx="5915669" cy="6816725"/>
          </a:xfrm>
          <a:prstGeom prst="rect">
            <a:avLst/>
          </a:prstGeom>
          <a:ln w="19050">
            <a:gradFill>
              <a:gsLst>
                <a:gs pos="0">
                  <a:srgbClr val="01023B"/>
                </a:gs>
                <a:gs pos="50000">
                  <a:srgbClr val="A53F52"/>
                </a:gs>
                <a:gs pos="100000">
                  <a:srgbClr val="EA9A5C"/>
                </a:gs>
              </a:gsLst>
              <a:lin ang="5400000" scaled="1"/>
            </a:gradFill>
          </a:ln>
        </p:spPr>
      </p:pic>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83678D19-1D49-C532-45D9-AEE5D83962A8}"/>
                  </a:ext>
                </a:extLst>
              </p:cNvPr>
              <p:cNvSpPr txBox="1"/>
              <p:nvPr/>
            </p:nvSpPr>
            <p:spPr>
              <a:xfrm>
                <a:off x="6364613" y="1233449"/>
                <a:ext cx="5293987" cy="2154436"/>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Elipti</a:t>
                </a:r>
                <a:r>
                  <a:rPr lang="sr-Latn-RS" sz="2000" dirty="0">
                    <a:solidFill>
                      <a:sysClr val="windowText" lastClr="000000"/>
                    </a:solidFill>
                    <a:latin typeface="Calibri" panose="020F0502020204030204"/>
                  </a:rPr>
                  <a:t>čke krive</a:t>
                </a:r>
                <a:endParaRPr lang="sr-Latn-RS" sz="2000" dirty="0">
                  <a:latin typeface="Cambria Math" panose="02040503050406030204" pitchFamily="18" charset="0"/>
                </a:endParaRPr>
              </a:p>
              <a:p>
                <a:pPr>
                  <a:spcAft>
                    <a:spcPts val="1200"/>
                  </a:spcAft>
                </a:pPr>
                <a14:m>
                  <m:oMathPara xmlns:m="http://schemas.openxmlformats.org/officeDocument/2006/math">
                    <m:oMathParaPr>
                      <m:jc m:val="left"/>
                    </m:oMathParaPr>
                    <m:oMath xmlns:m="http://schemas.openxmlformats.org/officeDocument/2006/math">
                      <m:r>
                        <a:rPr lang="en-US" sz="2400" i="1" dirty="0" smtClean="0">
                          <a:latin typeface="Cambria Math" panose="02040503050406030204" pitchFamily="18" charset="0"/>
                        </a:rPr>
                        <m:t>𝑦</m:t>
                      </m:r>
                      <m:r>
                        <a:rPr lang="en-US" sz="2400" i="1" baseline="30000" dirty="0" smtClean="0">
                          <a:latin typeface="Cambria Math" panose="02040503050406030204" pitchFamily="18" charset="0"/>
                        </a:rPr>
                        <m:t>2</m:t>
                      </m:r>
                      <m:r>
                        <a:rPr lang="en-US" sz="2400" i="1" dirty="0" smtClean="0">
                          <a:latin typeface="Cambria Math" panose="02040503050406030204" pitchFamily="18" charset="0"/>
                        </a:rPr>
                        <m:t>=</m:t>
                      </m:r>
                      <m:r>
                        <a:rPr lang="sr-Latn-RS" sz="2400" i="1" dirty="0">
                          <a:latin typeface="Cambria Math" panose="02040503050406030204" pitchFamily="18" charset="0"/>
                        </a:rPr>
                        <m:t>(</m:t>
                      </m:r>
                      <m:r>
                        <a:rPr lang="en-US" sz="2400" i="1" dirty="0" smtClean="0">
                          <a:latin typeface="Cambria Math" panose="02040503050406030204" pitchFamily="18" charset="0"/>
                        </a:rPr>
                        <m:t>𝑥</m:t>
                      </m:r>
                      <m:r>
                        <a:rPr lang="en-US" sz="2400" i="1" baseline="30000" dirty="0" smtClean="0">
                          <a:latin typeface="Cambria Math" panose="02040503050406030204" pitchFamily="18" charset="0"/>
                        </a:rPr>
                        <m:t>3</m:t>
                      </m:r>
                      <m:r>
                        <a:rPr lang="en-US" sz="2400" i="1" dirty="0" smtClean="0">
                          <a:latin typeface="Cambria Math" panose="02040503050406030204" pitchFamily="18" charset="0"/>
                        </a:rPr>
                        <m:t>+</m:t>
                      </m:r>
                      <m:r>
                        <a:rPr lang="en-US" sz="2400" i="1" dirty="0" smtClean="0">
                          <a:latin typeface="Cambria Math" panose="02040503050406030204" pitchFamily="18" charset="0"/>
                        </a:rPr>
                        <m:t>𝑎𝑥</m:t>
                      </m:r>
                      <m:r>
                        <a:rPr lang="en-US" sz="2400" b="0" i="1" dirty="0" smtClean="0">
                          <a:latin typeface="Cambria Math" panose="02040503050406030204" pitchFamily="18" charset="0"/>
                        </a:rPr>
                        <m:t>+</m:t>
                      </m:r>
                      <m:r>
                        <a:rPr lang="en-US" sz="2400" i="1" dirty="0" smtClean="0">
                          <a:latin typeface="Cambria Math" panose="02040503050406030204" pitchFamily="18" charset="0"/>
                        </a:rPr>
                        <m:t>𝑏</m:t>
                      </m:r>
                      <m:r>
                        <a:rPr lang="sr-Latn-RS" sz="2400" i="1" dirty="0">
                          <a:latin typeface="Cambria Math" panose="02040503050406030204" pitchFamily="18" charset="0"/>
                        </a:rPr>
                        <m:t>)</m:t>
                      </m:r>
                      <m:r>
                        <a:rPr lang="sr-Latn-RS" sz="2400" i="1" dirty="0" smtClean="0">
                          <a:latin typeface="Cambria Math" panose="02040503050406030204" pitchFamily="18" charset="0"/>
                        </a:rPr>
                        <m:t> </m:t>
                      </m:r>
                      <m:r>
                        <a:rPr lang="sr-Latn-RS" sz="2400" i="1" strike="sngStrike" dirty="0" smtClean="0">
                          <a:latin typeface="Cambria Math" panose="02040503050406030204" pitchFamily="18" charset="0"/>
                        </a:rPr>
                        <m:t>𝑚𝑜𝑑</m:t>
                      </m:r>
                      <m:r>
                        <a:rPr lang="sr-Latn-RS" sz="2400" i="1" strike="sngStrike" dirty="0" smtClean="0">
                          <a:latin typeface="Cambria Math" panose="02040503050406030204" pitchFamily="18" charset="0"/>
                        </a:rPr>
                        <m:t> </m:t>
                      </m:r>
                      <m:r>
                        <a:rPr lang="sr-Latn-RS" sz="2400" i="1" strike="sngStrike" dirty="0" smtClean="0">
                          <a:latin typeface="Cambria Math" panose="02040503050406030204" pitchFamily="18" charset="0"/>
                        </a:rPr>
                        <m:t>𝑝</m:t>
                      </m:r>
                    </m:oMath>
                  </m:oMathPara>
                </a14:m>
                <a:endParaRPr lang="en-US" sz="2400" i="1" strike="sngStrike"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Sabiranje tačaka na krivoj: </a:t>
                </a:r>
                <a14:m>
                  <m:oMath xmlns:m="http://schemas.openxmlformats.org/officeDocument/2006/math">
                    <m:r>
                      <a:rPr lang="sr-Latn-RS" sz="2000" b="0" i="1" smtClean="0">
                        <a:solidFill>
                          <a:sysClr val="windowText" lastClr="000000"/>
                        </a:solidFill>
                        <a:latin typeface="Cambria Math" panose="02040503050406030204" pitchFamily="18" charset="0"/>
                      </a:rPr>
                      <m:t>𝑅</m:t>
                    </m:r>
                    <m:r>
                      <a:rPr lang="en-US" sz="2000" b="0" i="1" smtClean="0">
                        <a:solidFill>
                          <a:sysClr val="windowText" lastClr="000000"/>
                        </a:solidFill>
                        <a:latin typeface="Cambria Math" panose="02040503050406030204" pitchFamily="18" charset="0"/>
                      </a:rPr>
                      <m:t>=</m:t>
                    </m:r>
                    <m:r>
                      <a:rPr lang="sr-Latn-RS" sz="2000" b="0" i="1" smtClean="0">
                        <a:solidFill>
                          <a:sysClr val="windowText" lastClr="000000"/>
                        </a:solidFill>
                        <a:latin typeface="Cambria Math" panose="02040503050406030204" pitchFamily="18" charset="0"/>
                      </a:rPr>
                      <m:t>𝑃</m:t>
                    </m:r>
                    <m:r>
                      <a:rPr lang="sr-Latn-R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𝑄</m:t>
                    </m:r>
                  </m:oMath>
                </a14:m>
                <a:endParaRPr lang="sr-Latn-RS" sz="2000" i="1" dirty="0">
                  <a:solidFill>
                    <a:sysClr val="windowText" lastClr="000000"/>
                  </a:solidFill>
                  <a:latin typeface="Calibri" panose="020F0502020204030204"/>
                </a:endParaRPr>
              </a:p>
              <a:p>
                <a:pPr>
                  <a:spcAft>
                    <a:spcPts val="1200"/>
                  </a:spcAft>
                </a:pPr>
                <a:r>
                  <a:rPr lang="sr-Latn-RS" sz="2000" dirty="0">
                    <a:solidFill>
                      <a:sysClr val="windowText" lastClr="000000"/>
                    </a:solidFill>
                    <a:latin typeface="Calibri" panose="020F0502020204030204"/>
                  </a:rPr>
                  <a:t>Množenje tačke na krivoj skalarom: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endParaRPr lang="sr-Latn-RS" sz="2000" i="1" dirty="0">
                  <a:solidFill>
                    <a:sysClr val="windowText" lastClr="000000"/>
                  </a:solidFill>
                  <a:latin typeface="Calibri" panose="020F0502020204030204"/>
                </a:endParaRPr>
              </a:p>
            </p:txBody>
          </p:sp>
        </mc:Choice>
        <mc:Fallback>
          <p:sp>
            <p:nvSpPr>
              <p:cNvPr id="3" name="TextBox 2">
                <a:extLst>
                  <a:ext uri="{FF2B5EF4-FFF2-40B4-BE49-F238E27FC236}">
                    <a16:creationId xmlns:a16="http://schemas.microsoft.com/office/drawing/2014/main" id="{83678D19-1D49-C532-45D9-AEE5D83962A8}"/>
                  </a:ext>
                </a:extLst>
              </p:cNvPr>
              <p:cNvSpPr txBox="1">
                <a:spLocks noRot="1" noChangeAspect="1" noMove="1" noResize="1" noEditPoints="1" noAdjustHandles="1" noChangeArrowheads="1" noChangeShapeType="1" noTextEdit="1"/>
              </p:cNvSpPr>
              <p:nvPr/>
            </p:nvSpPr>
            <p:spPr>
              <a:xfrm>
                <a:off x="6364613" y="1233449"/>
                <a:ext cx="5293987" cy="2154436"/>
              </a:xfrm>
              <a:prstGeom prst="rect">
                <a:avLst/>
              </a:prstGeom>
              <a:blipFill>
                <a:blip r:embed="rId4"/>
                <a:stretch>
                  <a:fillRect l="-1151" t="-1412"/>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EAACF274-399F-16B4-FD03-031E76B5A58B}"/>
              </a:ext>
            </a:extLst>
          </p:cNvPr>
          <p:cNvSpPr txBox="1"/>
          <p:nvPr/>
        </p:nvSpPr>
        <p:spPr>
          <a:xfrm>
            <a:off x="7064908" y="3266823"/>
            <a:ext cx="327334" cy="400110"/>
          </a:xfrm>
          <a:prstGeom prst="rect">
            <a:avLst/>
          </a:prstGeom>
          <a:noFill/>
        </p:spPr>
        <p:txBody>
          <a:bodyPr wrap="none" rtlCol="0">
            <a:spAutoFit/>
          </a:bodyPr>
          <a:lstStyle/>
          <a:p>
            <a:r>
              <a:rPr lang="en-US" sz="2000" i="1" dirty="0">
                <a:latin typeface="Cambria Math" panose="02040503050406030204" pitchFamily="18" charset="0"/>
                <a:ea typeface="Cambria Math" panose="02040503050406030204" pitchFamily="18" charset="0"/>
              </a:rPr>
              <a:t>n</a:t>
            </a:r>
          </a:p>
        </p:txBody>
      </p:sp>
      <p:sp>
        <p:nvSpPr>
          <p:cNvPr id="9" name="Right Brace 8">
            <a:extLst>
              <a:ext uri="{FF2B5EF4-FFF2-40B4-BE49-F238E27FC236}">
                <a16:creationId xmlns:a16="http://schemas.microsoft.com/office/drawing/2014/main" id="{DFC5756E-7096-FE6C-B175-8E436EB4132E}"/>
              </a:ext>
            </a:extLst>
          </p:cNvPr>
          <p:cNvSpPr/>
          <p:nvPr/>
        </p:nvSpPr>
        <p:spPr>
          <a:xfrm rot="5400000">
            <a:off x="7220911" y="2543017"/>
            <a:ext cx="88481" cy="1594884"/>
          </a:xfrm>
          <a:prstGeom prst="rightBrace">
            <a:avLst>
              <a:gd name="adj1" fmla="val 8333"/>
              <a:gd name="adj2" fmla="val 5076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88104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969F9F5B-AF7D-4C0A-B123-E07CA8554C23}"/>
                  </a:ext>
                </a:extLst>
              </p:cNvPr>
              <p:cNvSpPr txBox="1"/>
              <p:nvPr/>
            </p:nvSpPr>
            <p:spPr>
              <a:xfrm>
                <a:off x="6364614" y="1233449"/>
                <a:ext cx="5802430" cy="3570208"/>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Elipti</a:t>
                </a:r>
                <a:r>
                  <a:rPr lang="sr-Latn-RS" sz="2000" dirty="0">
                    <a:solidFill>
                      <a:sysClr val="windowText" lastClr="000000"/>
                    </a:solidFill>
                    <a:latin typeface="Calibri" panose="020F0502020204030204"/>
                  </a:rPr>
                  <a:t>čke krive</a:t>
                </a:r>
                <a:endParaRPr lang="sr-Latn-RS" sz="2000" dirty="0">
                  <a:latin typeface="Cambria Math" panose="02040503050406030204" pitchFamily="18" charset="0"/>
                </a:endParaRPr>
              </a:p>
              <a:p>
                <a:pPr>
                  <a:spcAft>
                    <a:spcPts val="1200"/>
                  </a:spcAft>
                </a:pPr>
                <a14:m>
                  <m:oMathPara xmlns:m="http://schemas.openxmlformats.org/officeDocument/2006/math">
                    <m:oMathParaPr>
                      <m:jc m:val="left"/>
                    </m:oMathParaPr>
                    <m:oMath xmlns:m="http://schemas.openxmlformats.org/officeDocument/2006/math">
                      <m:r>
                        <a:rPr lang="en-US" sz="2400" i="1" dirty="0" smtClean="0">
                          <a:latin typeface="Cambria Math" panose="02040503050406030204" pitchFamily="18" charset="0"/>
                        </a:rPr>
                        <m:t>𝑦</m:t>
                      </m:r>
                      <m:r>
                        <a:rPr lang="en-US" sz="2400" i="1" baseline="30000" dirty="0" smtClean="0">
                          <a:latin typeface="Cambria Math" panose="02040503050406030204" pitchFamily="18" charset="0"/>
                        </a:rPr>
                        <m:t>2</m:t>
                      </m:r>
                      <m:r>
                        <a:rPr lang="en-US" sz="2400" i="1" dirty="0" smtClean="0">
                          <a:latin typeface="Cambria Math" panose="02040503050406030204" pitchFamily="18" charset="0"/>
                        </a:rPr>
                        <m:t>=</m:t>
                      </m:r>
                      <m:r>
                        <a:rPr lang="sr-Latn-RS" sz="2400" i="1" dirty="0">
                          <a:latin typeface="Cambria Math" panose="02040503050406030204" pitchFamily="18" charset="0"/>
                        </a:rPr>
                        <m:t>(</m:t>
                      </m:r>
                      <m:r>
                        <a:rPr lang="en-US" sz="2400" i="1" dirty="0" smtClean="0">
                          <a:latin typeface="Cambria Math" panose="02040503050406030204" pitchFamily="18" charset="0"/>
                        </a:rPr>
                        <m:t>𝑥</m:t>
                      </m:r>
                      <m:r>
                        <a:rPr lang="en-US" sz="2400" i="1" baseline="30000" dirty="0" smtClean="0">
                          <a:latin typeface="Cambria Math" panose="02040503050406030204" pitchFamily="18" charset="0"/>
                        </a:rPr>
                        <m:t>3</m:t>
                      </m:r>
                      <m:r>
                        <a:rPr lang="en-US" sz="2400" i="1" dirty="0" smtClean="0">
                          <a:latin typeface="Cambria Math" panose="02040503050406030204" pitchFamily="18" charset="0"/>
                        </a:rPr>
                        <m:t>+</m:t>
                      </m:r>
                      <m:r>
                        <a:rPr lang="en-US" sz="2400" i="1" dirty="0" smtClean="0">
                          <a:latin typeface="Cambria Math" panose="02040503050406030204" pitchFamily="18" charset="0"/>
                        </a:rPr>
                        <m:t>𝑎𝑥</m:t>
                      </m:r>
                      <m:r>
                        <a:rPr lang="en-US" sz="2400" b="0" i="1" dirty="0" smtClean="0">
                          <a:latin typeface="Cambria Math" panose="02040503050406030204" pitchFamily="18" charset="0"/>
                        </a:rPr>
                        <m:t>+</m:t>
                      </m:r>
                      <m:r>
                        <a:rPr lang="en-US" sz="2400" i="1" dirty="0" smtClean="0">
                          <a:latin typeface="Cambria Math" panose="02040503050406030204" pitchFamily="18" charset="0"/>
                        </a:rPr>
                        <m:t>𝑏</m:t>
                      </m:r>
                      <m:r>
                        <a:rPr lang="sr-Latn-RS" sz="2400" i="1" dirty="0">
                          <a:latin typeface="Cambria Math" panose="02040503050406030204" pitchFamily="18" charset="0"/>
                        </a:rPr>
                        <m:t>)</m:t>
                      </m:r>
                      <m:r>
                        <a:rPr lang="sr-Latn-RS" sz="2400" i="1" dirty="0" smtClean="0">
                          <a:latin typeface="Cambria Math" panose="02040503050406030204" pitchFamily="18" charset="0"/>
                        </a:rPr>
                        <m:t> </m:t>
                      </m:r>
                      <m:r>
                        <a:rPr lang="sr-Latn-RS" sz="2400" i="1" dirty="0" smtClean="0">
                          <a:latin typeface="Cambria Math" panose="02040503050406030204" pitchFamily="18" charset="0"/>
                        </a:rPr>
                        <m:t>𝑚𝑜𝑑</m:t>
                      </m:r>
                      <m:r>
                        <a:rPr lang="sr-Latn-RS" sz="2400" i="1" dirty="0" smtClean="0">
                          <a:latin typeface="Cambria Math" panose="02040503050406030204" pitchFamily="18" charset="0"/>
                        </a:rPr>
                        <m:t> </m:t>
                      </m:r>
                      <m:r>
                        <a:rPr lang="sr-Latn-RS" sz="2400" i="1" dirty="0" smtClean="0">
                          <a:latin typeface="Cambria Math" panose="02040503050406030204" pitchFamily="18" charset="0"/>
                        </a:rPr>
                        <m:t>𝑝</m:t>
                      </m:r>
                    </m:oMath>
                  </m:oMathPara>
                </a14:m>
                <a:endParaRPr lang="en-US" sz="2400" i="1" dirty="0">
                  <a:solidFill>
                    <a:sysClr val="windowText" lastClr="000000"/>
                  </a:solidFill>
                  <a:latin typeface="Calibri" panose="020F0502020204030204"/>
                </a:endParaRPr>
              </a:p>
              <a:p>
                <a:pPr>
                  <a:spcAft>
                    <a:spcPts val="1200"/>
                  </a:spcAft>
                </a:pPr>
                <a:r>
                  <a:rPr lang="en-US" sz="2000" dirty="0" err="1">
                    <a:solidFill>
                      <a:sysClr val="windowText" lastClr="000000"/>
                    </a:solidFill>
                    <a:latin typeface="Calibri" panose="020F0502020204030204"/>
                  </a:rPr>
                  <a:t>Sigurnost</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algoritma</a:t>
                </a:r>
                <a:r>
                  <a:rPr lang="en-US" sz="2000" dirty="0">
                    <a:solidFill>
                      <a:sysClr val="windowText" lastClr="000000"/>
                    </a:solidFill>
                    <a:latin typeface="Calibri" panose="020F0502020204030204"/>
                  </a:rPr>
                  <a:t> je u tome </a:t>
                </a:r>
                <a:r>
                  <a:rPr lang="sr-Latn-RS" sz="2000" dirty="0">
                    <a:solidFill>
                      <a:sysClr val="windowText" lastClr="000000"/>
                    </a:solidFill>
                    <a:latin typeface="Calibri" panose="020F0502020204030204"/>
                  </a:rPr>
                  <a:t>što u konačnom polju </a:t>
                </a:r>
                <a14:m>
                  <m:oMath xmlns:m="http://schemas.openxmlformats.org/officeDocument/2006/math">
                    <m:r>
                      <a:rPr lang="en-US" sz="2000" b="0" i="1" smtClean="0">
                        <a:solidFill>
                          <a:sysClr val="windowText" lastClr="000000"/>
                        </a:solidFill>
                        <a:latin typeface="Cambria Math" panose="02040503050406030204" pitchFamily="18" charset="0"/>
                      </a:rPr>
                      <m:t>𝑄</m:t>
                    </m:r>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𝑛</m:t>
                    </m:r>
                    <m:r>
                      <a:rPr lang="en-US" sz="2000" b="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ysClr val="windowText" lastClr="000000"/>
                        </a:solidFill>
                        <a:latin typeface="Cambria Math" panose="02040503050406030204" pitchFamily="18" charset="0"/>
                        <a:ea typeface="Cambria Math" panose="02040503050406030204" pitchFamily="18" charset="0"/>
                      </a:rPr>
                      <m:t>𝑃</m:t>
                    </m:r>
                  </m:oMath>
                </a14:m>
                <a:r>
                  <a:rPr lang="sr-Latn-RS" sz="2000" dirty="0">
                    <a:solidFill>
                      <a:sysClr val="windowText" lastClr="000000"/>
                    </a:solidFill>
                    <a:latin typeface="Calibri" panose="020F0502020204030204"/>
                  </a:rPr>
                  <a:t> nema svoj inverz</a:t>
                </a:r>
              </a:p>
              <a:p>
                <a:pPr>
                  <a:spcAft>
                    <a:spcPts val="1200"/>
                  </a:spcAft>
                </a:pPr>
                <a:r>
                  <a:rPr lang="sr-Latn-RS" sz="2000" dirty="0">
                    <a:solidFill>
                      <a:sysClr val="windowText" lastClr="000000"/>
                    </a:solidFill>
                    <a:latin typeface="Calibri" panose="020F0502020204030204"/>
                  </a:rPr>
                  <a:t>Ne postoji lak način da pronađemo </a:t>
                </a:r>
                <a14:m>
                  <m:oMath xmlns:m="http://schemas.openxmlformats.org/officeDocument/2006/math">
                    <m:r>
                      <a:rPr lang="en-US" sz="2000" b="0" i="1" smtClean="0">
                        <a:solidFill>
                          <a:sysClr val="windowText" lastClr="000000"/>
                        </a:solidFill>
                        <a:latin typeface="Cambria Math" panose="02040503050406030204" pitchFamily="18" charset="0"/>
                      </a:rPr>
                      <m:t>𝑛</m:t>
                    </m:r>
                  </m:oMath>
                </a14:m>
                <a:r>
                  <a:rPr lang="sr-Latn-RS" sz="2000" dirty="0">
                    <a:solidFill>
                      <a:sysClr val="windowText" lastClr="000000"/>
                    </a:solidFill>
                    <a:latin typeface="Calibri" panose="020F0502020204030204"/>
                  </a:rPr>
                  <a:t>, ako poznajemo </a:t>
                </a:r>
                <a14:m>
                  <m:oMath xmlns:m="http://schemas.openxmlformats.org/officeDocument/2006/math">
                    <m:r>
                      <a:rPr lang="en-US" sz="2000" i="1">
                        <a:solidFill>
                          <a:sysClr val="windowText" lastClr="000000"/>
                        </a:solidFill>
                        <a:latin typeface="Cambria Math" panose="02040503050406030204" pitchFamily="18" charset="0"/>
                      </a:rPr>
                      <m:t>𝑄</m:t>
                    </m:r>
                  </m:oMath>
                </a14:m>
                <a:r>
                  <a:rPr lang="sr-Latn-RS" sz="2000" dirty="0">
                    <a:solidFill>
                      <a:sysClr val="windowText" lastClr="000000"/>
                    </a:solidFill>
                    <a:latin typeface="Calibri" panose="020F0502020204030204"/>
                  </a:rPr>
                  <a:t> i </a:t>
                </a:r>
                <a14:m>
                  <m:oMath xmlns:m="http://schemas.openxmlformats.org/officeDocument/2006/math">
                    <m:r>
                      <a:rPr lang="en-US" sz="2000" i="1">
                        <a:solidFill>
                          <a:sysClr val="windowText" lastClr="000000"/>
                        </a:solidFill>
                        <a:latin typeface="Cambria Math" panose="02040503050406030204" pitchFamily="18" charset="0"/>
                        <a:ea typeface="Cambria Math" panose="02040503050406030204" pitchFamily="18" charset="0"/>
                      </a:rPr>
                      <m:t>𝑃</m:t>
                    </m:r>
                  </m:oMath>
                </a14:m>
                <a:endParaRPr lang="en-US" sz="2000" dirty="0">
                  <a:solidFill>
                    <a:sysClr val="windowText" lastClr="000000"/>
                  </a:solidFill>
                  <a:latin typeface="Calibri" panose="020F0502020204030204"/>
                  <a:ea typeface="Cambria Math" panose="02040503050406030204" pitchFamily="18" charset="0"/>
                </a:endParaRPr>
              </a:p>
              <a:p>
                <a:pPr>
                  <a:spcAft>
                    <a:spcPts val="1200"/>
                  </a:spcAft>
                </a:pPr>
                <a:r>
                  <a:rPr lang="es-ES" sz="2000" dirty="0">
                    <a:latin typeface="Cambria Math" panose="02040503050406030204" pitchFamily="18" charset="0"/>
                    <a:ea typeface="Cambria Math" panose="02040503050406030204" pitchFamily="18" charset="0"/>
                  </a:rPr>
                  <a:t>y</a:t>
                </a:r>
                <a:r>
                  <a:rPr lang="es-ES" sz="2000" baseline="30000" dirty="0">
                    <a:latin typeface="Cambria Math" panose="02040503050406030204" pitchFamily="18" charset="0"/>
                    <a:ea typeface="Cambria Math" panose="02040503050406030204" pitchFamily="18" charset="0"/>
                  </a:rPr>
                  <a:t>2</a:t>
                </a:r>
                <a:r>
                  <a:rPr lang="es-ES" sz="2000" dirty="0">
                    <a:latin typeface="Cambria Math" panose="02040503050406030204" pitchFamily="18" charset="0"/>
                    <a:ea typeface="Cambria Math" panose="02040503050406030204" pitchFamily="18" charset="0"/>
                  </a:rPr>
                  <a:t> = </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x</a:t>
                </a:r>
                <a:r>
                  <a:rPr lang="es-ES" sz="2000" baseline="30000" dirty="0">
                    <a:latin typeface="Cambria Math" panose="02040503050406030204" pitchFamily="18" charset="0"/>
                    <a:ea typeface="Cambria Math" panose="02040503050406030204" pitchFamily="18" charset="0"/>
                  </a:rPr>
                  <a:t>3</a:t>
                </a:r>
                <a:r>
                  <a:rPr lang="es-ES" sz="2000" dirty="0">
                    <a:latin typeface="Cambria Math" panose="02040503050406030204" pitchFamily="18" charset="0"/>
                    <a:ea typeface="Cambria Math" panose="02040503050406030204" pitchFamily="18" charset="0"/>
                  </a:rPr>
                  <a:t> + 7</a:t>
                </a:r>
                <a:r>
                  <a:rPr lang="sr-Latn-RS" sz="2000" dirty="0">
                    <a:latin typeface="Cambria Math" panose="02040503050406030204" pitchFamily="18" charset="0"/>
                    <a:ea typeface="Cambria Math" panose="02040503050406030204" pitchFamily="18" charset="0"/>
                  </a:rPr>
                  <a:t>)</a:t>
                </a:r>
                <a:r>
                  <a:rPr lang="es-ES" sz="2000" dirty="0">
                    <a:latin typeface="Cambria Math" panose="02040503050406030204" pitchFamily="18" charset="0"/>
                    <a:ea typeface="Cambria Math" panose="02040503050406030204" pitchFamily="18" charset="0"/>
                  </a:rPr>
                  <a:t> mod 115792089237316195423570 98500868790785283756427907490438260516 3141518161494337</a:t>
                </a:r>
              </a:p>
            </p:txBody>
          </p:sp>
        </mc:Choice>
        <mc:Fallback>
          <p:sp>
            <p:nvSpPr>
              <p:cNvPr id="8" name="TextBox 7">
                <a:extLst>
                  <a:ext uri="{FF2B5EF4-FFF2-40B4-BE49-F238E27FC236}">
                    <a16:creationId xmlns:a16="http://schemas.microsoft.com/office/drawing/2014/main" id="{969F9F5B-AF7D-4C0A-B123-E07CA8554C23}"/>
                  </a:ext>
                </a:extLst>
              </p:cNvPr>
              <p:cNvSpPr txBox="1">
                <a:spLocks noRot="1" noChangeAspect="1" noMove="1" noResize="1" noEditPoints="1" noAdjustHandles="1" noChangeArrowheads="1" noChangeShapeType="1" noTextEdit="1"/>
              </p:cNvSpPr>
              <p:nvPr/>
            </p:nvSpPr>
            <p:spPr>
              <a:xfrm>
                <a:off x="6364614" y="1233449"/>
                <a:ext cx="5802430" cy="3570208"/>
              </a:xfrm>
              <a:prstGeom prst="rect">
                <a:avLst/>
              </a:prstGeom>
              <a:blipFill>
                <a:blip r:embed="rId3"/>
                <a:stretch>
                  <a:fillRect l="-1050" t="-853" b="-1195"/>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4A8C5972-25B6-240B-5071-C70219BE0B0B}"/>
              </a:ext>
            </a:extLst>
          </p:cNvPr>
          <p:cNvPicPr>
            <a:picLocks noChangeAspect="1"/>
          </p:cNvPicPr>
          <p:nvPr/>
        </p:nvPicPr>
        <p:blipFill>
          <a:blip r:embed="rId4"/>
          <a:stretch>
            <a:fillRect/>
          </a:stretch>
        </p:blipFill>
        <p:spPr>
          <a:xfrm>
            <a:off x="24957" y="24384"/>
            <a:ext cx="5936931" cy="6816725"/>
          </a:xfrm>
          <a:prstGeom prst="rect">
            <a:avLst/>
          </a:prstGeom>
          <a:ln w="19050">
            <a:gradFill>
              <a:gsLst>
                <a:gs pos="0">
                  <a:srgbClr val="01023B"/>
                </a:gs>
                <a:gs pos="50000">
                  <a:srgbClr val="A53F52"/>
                </a:gs>
                <a:gs pos="100000">
                  <a:srgbClr val="EA9A5C"/>
                </a:gs>
              </a:gsLst>
              <a:lin ang="5400000" scaled="1"/>
            </a:gradFill>
          </a:ln>
        </p:spPr>
      </p:pic>
      <p:sp>
        <p:nvSpPr>
          <p:cNvPr id="4" name="TextBox 3">
            <a:extLst>
              <a:ext uri="{FF2B5EF4-FFF2-40B4-BE49-F238E27FC236}">
                <a16:creationId xmlns:a16="http://schemas.microsoft.com/office/drawing/2014/main" id="{80E205E7-AF84-09AA-8A92-B3360AED0B59}"/>
              </a:ext>
            </a:extLst>
          </p:cNvPr>
          <p:cNvSpPr txBox="1"/>
          <p:nvPr/>
        </p:nvSpPr>
        <p:spPr>
          <a:xfrm>
            <a:off x="6364613" y="648674"/>
            <a:ext cx="1475232"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ECDSA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7" name="TextBox 6">
            <a:extLst>
              <a:ext uri="{FF2B5EF4-FFF2-40B4-BE49-F238E27FC236}">
                <a16:creationId xmlns:a16="http://schemas.microsoft.com/office/drawing/2014/main" id="{46C3A22B-4C46-B199-4657-571E1E9CCB04}"/>
              </a:ext>
            </a:extLst>
          </p:cNvPr>
          <p:cNvSpPr txBox="1"/>
          <p:nvPr/>
        </p:nvSpPr>
        <p:spPr>
          <a:xfrm>
            <a:off x="4559808" y="5035296"/>
            <a:ext cx="671979" cy="584775"/>
          </a:xfrm>
          <a:prstGeom prst="rect">
            <a:avLst/>
          </a:prstGeom>
          <a:noFill/>
        </p:spPr>
        <p:txBody>
          <a:bodyPr wrap="none" rtlCol="0">
            <a:spAutoFit/>
          </a:bodyPr>
          <a:lstStyle/>
          <a:p>
            <a:r>
              <a:rPr lang="sr-Latn-RS" sz="3200" b="1" dirty="0">
                <a:solidFill>
                  <a:srgbClr val="FF0000"/>
                </a:solidFill>
              </a:rPr>
              <a:t>Q</a:t>
            </a:r>
            <a:r>
              <a:rPr lang="en-US" sz="3200" b="1" dirty="0">
                <a:solidFill>
                  <a:srgbClr val="FF0000"/>
                </a:solidFill>
              </a:rPr>
              <a:t>=</a:t>
            </a:r>
          </a:p>
        </p:txBody>
      </p:sp>
    </p:spTree>
    <p:extLst>
      <p:ext uri="{BB962C8B-B14F-4D97-AF65-F5344CB8AC3E}">
        <p14:creationId xmlns:p14="http://schemas.microsoft.com/office/powerpoint/2010/main" val="778521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EF11-52D5-FECC-83AC-89FE4715BDC4}"/>
              </a:ext>
            </a:extLst>
          </p:cNvPr>
          <p:cNvSpPr txBox="1"/>
          <p:nvPr/>
        </p:nvSpPr>
        <p:spPr>
          <a:xfrm>
            <a:off x="542485" y="642506"/>
            <a:ext cx="5411747"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ECDSA</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9C6A3DC-B8D3-7FD5-1BF9-8F23D5AAF057}"/>
                  </a:ext>
                </a:extLst>
              </p:cNvPr>
              <p:cNvSpPr txBox="1"/>
              <p:nvPr/>
            </p:nvSpPr>
            <p:spPr>
              <a:xfrm>
                <a:off x="542485" y="1232728"/>
                <a:ext cx="3306501" cy="1862048"/>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Potpis = </a:t>
                </a:r>
                <a:r>
                  <a:rPr lang="sr-Latn-RS" sz="2000" dirty="0">
                    <a:solidFill>
                      <a:sysClr val="windowText" lastClr="000000"/>
                    </a:solidFill>
                    <a:latin typeface="Calibri" panose="020F0502020204030204"/>
                  </a:rPr>
                  <a:t>(</a:t>
                </a:r>
                <a14:m>
                  <m:oMath xmlns:m="http://schemas.openxmlformats.org/officeDocument/2006/math">
                    <m:r>
                      <a:rPr lang="en-US" sz="2000" b="0" i="1" smtClean="0">
                        <a:solidFill>
                          <a:srgbClr val="A53F52"/>
                        </a:solidFill>
                        <a:latin typeface="Cambria Math" panose="02040503050406030204" pitchFamily="18" charset="0"/>
                      </a:rPr>
                      <m:t>𝑟</m:t>
                    </m:r>
                  </m:oMath>
                </a14:m>
                <a:r>
                  <a:rPr lang="sr-Latn-RS" sz="2000" dirty="0">
                    <a:solidFill>
                      <a:sysClr val="windowText" lastClr="000000"/>
                    </a:solidFill>
                    <a:latin typeface="Calibri" panose="020F0502020204030204"/>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latin typeface="Calibri" panose="020F0502020204030204"/>
                  </a:rPr>
                  <a:t>)</a:t>
                </a:r>
                <a:endParaRPr lang="en-US" sz="2000" dirty="0">
                  <a:solidFill>
                    <a:sysClr val="windowText" lastClr="000000"/>
                  </a:solidFill>
                  <a:latin typeface="Calibri" panose="020F0502020204030204"/>
                </a:endParaRPr>
              </a:p>
              <a:p>
                <a:pPr>
                  <a:spcAft>
                    <a:spcPts val="200"/>
                  </a:spcAft>
                </a:pPr>
                <a:r>
                  <a:rPr lang="en-US" sz="2000" dirty="0">
                    <a:solidFill>
                      <a:sysClr val="windowText" lastClr="000000"/>
                    </a:solidFill>
                    <a:latin typeface="Calibri" panose="020F0502020204030204"/>
                  </a:rPr>
                  <a:t>Pre </a:t>
                </a:r>
                <a:r>
                  <a:rPr lang="en-US" sz="2000" dirty="0" err="1">
                    <a:solidFill>
                      <a:sysClr val="windowText" lastClr="000000"/>
                    </a:solidFill>
                    <a:latin typeface="Calibri" panose="020F0502020204030204"/>
                  </a:rPr>
                  <a:t>slanja</a:t>
                </a:r>
                <a:r>
                  <a:rPr lang="en-US" sz="2000" dirty="0">
                    <a:solidFill>
                      <a:sysClr val="windowText" lastClr="000000"/>
                    </a:solidFill>
                    <a:latin typeface="Calibri" panose="020F0502020204030204"/>
                  </a:rPr>
                  <a:t> </a:t>
                </a:r>
                <a14:m>
                  <m:oMath xmlns:m="http://schemas.openxmlformats.org/officeDocument/2006/math">
                    <m:r>
                      <a:rPr lang="en-US" sz="2000" i="1" smtClean="0">
                        <a:solidFill>
                          <a:srgbClr val="01023B"/>
                        </a:solidFill>
                        <a:latin typeface="Cambria Math" panose="02040503050406030204" pitchFamily="18" charset="0"/>
                      </a:rPr>
                      <m:t>𝑀𝑆𝐺</m:t>
                    </m:r>
                    <m:r>
                      <a:rPr lang="en-US" sz="2000" i="1" smtClean="0">
                        <a:solidFill>
                          <a:sysClr val="windowText" lastClr="000000"/>
                        </a:solidFill>
                        <a:latin typeface="Cambria Math" panose="02040503050406030204" pitchFamily="18" charset="0"/>
                      </a:rPr>
                      <m:t> </m:t>
                    </m:r>
                  </m:oMath>
                </a14:m>
                <a:r>
                  <a:rPr lang="en-US" sz="2000" dirty="0">
                    <a:solidFill>
                      <a:sysClr val="windowText" lastClr="000000"/>
                    </a:solidFill>
                    <a:latin typeface="Calibri" panose="020F0502020204030204"/>
                  </a:rPr>
                  <a:t>:</a:t>
                </a:r>
              </a:p>
              <a:p>
                <a:pPr>
                  <a:spcAft>
                    <a:spcPts val="200"/>
                  </a:spcAft>
                </a:pPr>
                <a:r>
                  <a:rPr lang="sr-Latn-RS" sz="2000" dirty="0">
                    <a:solidFill>
                      <a:sysClr val="windowText" lastClr="000000"/>
                    </a:solidFill>
                    <a:latin typeface="Calibri" panose="020F0502020204030204"/>
                  </a:rPr>
                  <a:t>Parametri krive </a:t>
                </a:r>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𝑎</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𝑏</m:t>
                    </m:r>
                  </m:oMath>
                </a14:m>
                <a:r>
                  <a:rPr lang="en-US" sz="2000" dirty="0">
                    <a:solidFill>
                      <a:sysClr val="windowText" lastClr="000000"/>
                    </a:solidFill>
                    <a:latin typeface="Calibri" panose="020F0502020204030204"/>
                  </a:rPr>
                  <a:t>, </a:t>
                </a:r>
                <a14:m>
                  <m:oMath xmlns:m="http://schemas.openxmlformats.org/officeDocument/2006/math">
                    <m:r>
                      <a:rPr lang="en-US" sz="2000" b="0" i="1" dirty="0" smtClean="0">
                        <a:solidFill>
                          <a:srgbClr val="01023B"/>
                        </a:solidFill>
                        <a:latin typeface="Cambria Math" panose="02040503050406030204" pitchFamily="18" charset="0"/>
                      </a:rPr>
                      <m:t>𝑝</m:t>
                    </m:r>
                  </m:oMath>
                </a14:m>
                <a:endParaRPr lang="en-US" sz="2000" i="1" dirty="0">
                  <a:solidFill>
                    <a:sysClr val="windowText" lastClr="000000"/>
                  </a:solidFill>
                  <a:latin typeface="Calibri" panose="020F0502020204030204"/>
                </a:endParaRPr>
              </a:p>
              <a:p>
                <a:pPr>
                  <a:spcAft>
                    <a:spcPts val="200"/>
                  </a:spcAft>
                </a:pPr>
                <a:r>
                  <a:rPr lang="sr-Latn-RS" sz="2000" dirty="0">
                    <a:solidFill>
                      <a:sysClr val="windowText" lastClr="000000"/>
                    </a:solidFill>
                    <a:latin typeface="Calibri" panose="020F0502020204030204"/>
                  </a:rPr>
                  <a:t>Početna tačka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ea typeface="Cambria Math" panose="02040503050406030204" pitchFamily="18" charset="0"/>
                      </a:rPr>
                      <m:t>𝐺</m:t>
                    </m:r>
                  </m:oMath>
                </a14:m>
                <a:endParaRPr lang="en-US" sz="2000" b="1" i="1" dirty="0">
                  <a:solidFill>
                    <a:sysClr val="windowText" lastClr="000000"/>
                  </a:solidFill>
                  <a:latin typeface="Calibri" panose="020F0502020204030204"/>
                </a:endParaRPr>
              </a:p>
              <a:p>
                <a:pPr>
                  <a:spcAft>
                    <a:spcPts val="1200"/>
                  </a:spcAft>
                </a:pPr>
                <a:r>
                  <a:rPr lang="en-US" sz="2000" dirty="0">
                    <a:solidFill>
                      <a:sysClr val="windowText" lastClr="000000"/>
                    </a:solidFill>
                    <a:latin typeface="Calibri" panose="020F0502020204030204"/>
                  </a:rPr>
                  <a:t>He</a:t>
                </a:r>
                <a:r>
                  <a:rPr lang="sr-Latn-RS" sz="2000" dirty="0">
                    <a:solidFill>
                      <a:sysClr val="windowText" lastClr="000000"/>
                    </a:solidFill>
                    <a:latin typeface="Calibri" panose="020F0502020204030204"/>
                  </a:rPr>
                  <a:t>š funkcija </a:t>
                </a:r>
                <a:r>
                  <a:rPr lang="en-US" sz="2000" dirty="0">
                    <a:solidFill>
                      <a:sysClr val="windowText" lastClr="000000"/>
                    </a:solidFill>
                    <a:latin typeface="Calibri" panose="020F0502020204030204"/>
                  </a:rPr>
                  <a:t>= </a:t>
                </a:r>
                <a14:m>
                  <m:oMath xmlns:m="http://schemas.openxmlformats.org/officeDocument/2006/math">
                    <m:r>
                      <a:rPr lang="en-US" sz="2000" b="0" i="1" smtClean="0">
                        <a:solidFill>
                          <a:srgbClr val="01023B"/>
                        </a:solidFill>
                        <a:latin typeface="Cambria Math" panose="02040503050406030204" pitchFamily="18" charset="0"/>
                      </a:rPr>
                      <m:t>𝐻𝐴𝑆𝐻</m:t>
                    </m:r>
                  </m:oMath>
                </a14:m>
                <a:endParaRPr lang="en-US" sz="2000" b="1" i="1" dirty="0">
                  <a:solidFill>
                    <a:sysClr val="windowText" lastClr="000000"/>
                  </a:solidFill>
                  <a:latin typeface="Calibri" panose="020F0502020204030204"/>
                </a:endParaRPr>
              </a:p>
            </p:txBody>
          </p:sp>
        </mc:Choice>
        <mc:Fallback xmlns="">
          <p:sp>
            <p:nvSpPr>
              <p:cNvPr id="6" name="TextBox 5">
                <a:extLst>
                  <a:ext uri="{FF2B5EF4-FFF2-40B4-BE49-F238E27FC236}">
                    <a16:creationId xmlns:a16="http://schemas.microsoft.com/office/drawing/2014/main" id="{79C6A3DC-B8D3-7FD5-1BF9-8F23D5AAF057}"/>
                  </a:ext>
                </a:extLst>
              </p:cNvPr>
              <p:cNvSpPr txBox="1">
                <a:spLocks noRot="1" noChangeAspect="1" noMove="1" noResize="1" noEditPoints="1" noAdjustHandles="1" noChangeArrowheads="1" noChangeShapeType="1" noTextEdit="1"/>
              </p:cNvSpPr>
              <p:nvPr/>
            </p:nvSpPr>
            <p:spPr>
              <a:xfrm>
                <a:off x="542485" y="1232728"/>
                <a:ext cx="3306501" cy="1862048"/>
              </a:xfrm>
              <a:prstGeom prst="rect">
                <a:avLst/>
              </a:prstGeom>
              <a:blipFill>
                <a:blip r:embed="rId3"/>
                <a:stretch>
                  <a:fillRect l="-2030" t="-1634" b="-490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6CC90B0-99BD-AEF6-475F-74F652E778BB}"/>
                  </a:ext>
                </a:extLst>
              </p:cNvPr>
              <p:cNvSpPr txBox="1"/>
              <p:nvPr/>
            </p:nvSpPr>
            <p:spPr>
              <a:xfrm>
                <a:off x="7587652" y="1227281"/>
                <a:ext cx="4061862" cy="2757743"/>
              </a:xfrm>
              <a:prstGeom prst="rect">
                <a:avLst/>
              </a:prstGeom>
              <a:noFill/>
            </p:spPr>
            <p:txBody>
              <a:bodyPr wrap="square" rtlCol="0">
                <a:spAutoFit/>
              </a:bodyPr>
              <a:lstStyle/>
              <a:p>
                <a:pPr>
                  <a:spcAft>
                    <a:spcPts val="200"/>
                  </a:spcAft>
                </a:pPr>
                <a:r>
                  <a:rPr lang="en-US" sz="2000" dirty="0">
                    <a:solidFill>
                      <a:sysClr val="windowText" lastClr="000000"/>
                    </a:solidFill>
                  </a:rPr>
                  <a:t>Validacija </a:t>
                </a:r>
                <a14:m>
                  <m:oMath xmlns:m="http://schemas.openxmlformats.org/officeDocument/2006/math">
                    <m:r>
                      <a:rPr lang="en-US" sz="2000" i="1" smtClean="0">
                        <a:solidFill>
                          <a:srgbClr val="01023B"/>
                        </a:solidFill>
                        <a:latin typeface="Cambria Math" panose="02040503050406030204" pitchFamily="18" charset="0"/>
                      </a:rPr>
                      <m:t>𝑀𝑆𝐺</m:t>
                    </m:r>
                  </m:oMath>
                </a14:m>
                <a:r>
                  <a:rPr lang="en-US" sz="2000" dirty="0">
                    <a:solidFill>
                      <a:sysClr val="windowText" lastClr="000000"/>
                    </a:solidFill>
                  </a:rPr>
                  <a:t>:</a:t>
                </a:r>
              </a:p>
              <a:p>
                <a:pPr>
                  <a:spcAft>
                    <a:spcPts val="200"/>
                  </a:spcAft>
                </a:pPr>
                <a:r>
                  <a:rPr lang="en-US" sz="2000" dirty="0" err="1">
                    <a:solidFill>
                      <a:sysClr val="windowText" lastClr="000000"/>
                    </a:solidFill>
                  </a:rPr>
                  <a:t>Dobija</a:t>
                </a:r>
                <a:r>
                  <a:rPr lang="en-US" sz="2000" dirty="0">
                    <a:solidFill>
                      <a:sysClr val="windowText" lastClr="000000"/>
                    </a:solidFill>
                  </a:rPr>
                  <a:t> </a:t>
                </a:r>
                <a14:m>
                  <m:oMath xmlns:m="http://schemas.openxmlformats.org/officeDocument/2006/math">
                    <m:sSub>
                      <m:sSubPr>
                        <m:ctrlPr>
                          <a:rPr lang="en-US" sz="2000" i="1" smtClean="0">
                            <a:solidFill>
                              <a:srgbClr val="EA9A5C"/>
                            </a:solidFill>
                            <a:latin typeface="Cambria Math" panose="02040503050406030204" pitchFamily="18" charset="0"/>
                          </a:rPr>
                        </m:ctrlPr>
                      </m:sSubPr>
                      <m:e>
                        <m:r>
                          <a:rPr lang="en-US" sz="2000" b="0" i="1" smtClean="0">
                            <a:solidFill>
                              <a:srgbClr val="EA9A5C"/>
                            </a:solidFill>
                            <a:latin typeface="Cambria Math" panose="02040503050406030204" pitchFamily="18" charset="0"/>
                          </a:rPr>
                          <m:t>𝑄</m:t>
                        </m:r>
                      </m:e>
                      <m:sub>
                        <m:r>
                          <a:rPr lang="en-US" sz="2000" b="0" i="1" smtClean="0">
                            <a:solidFill>
                              <a:srgbClr val="EA9A5C"/>
                            </a:solidFill>
                            <a:latin typeface="Cambria Math" panose="02040503050406030204" pitchFamily="18" charset="0"/>
                          </a:rPr>
                          <m:t>𝐴</m:t>
                        </m:r>
                      </m:sub>
                    </m:sSub>
                  </m:oMath>
                </a14:m>
                <a:r>
                  <a:rPr lang="en-US" sz="2000" dirty="0">
                    <a:solidFill>
                      <a:sysClr val="windowText" lastClr="000000"/>
                    </a:solidFill>
                  </a:rPr>
                  <a:t>, </a:t>
                </a:r>
                <a:r>
                  <a:rPr lang="sr-Latn-RS" sz="2000" dirty="0">
                    <a:solidFill>
                      <a:sysClr val="windowText" lastClr="000000"/>
                    </a:solidFill>
                  </a:rPr>
                  <a:t>(</a:t>
                </a:r>
                <a14:m>
                  <m:oMath xmlns:m="http://schemas.openxmlformats.org/officeDocument/2006/math">
                    <m:r>
                      <a:rPr lang="en-US" sz="2000" i="1" smtClean="0">
                        <a:solidFill>
                          <a:srgbClr val="A53F52"/>
                        </a:solidFill>
                        <a:latin typeface="Cambria Math" panose="02040503050406030204" pitchFamily="18" charset="0"/>
                      </a:rPr>
                      <m:t>𝑟</m:t>
                    </m:r>
                  </m:oMath>
                </a14:m>
                <a:r>
                  <a:rPr lang="sr-Latn-RS" sz="2000" dirty="0">
                    <a:solidFill>
                      <a:sysClr val="windowText" lastClr="000000"/>
                    </a:solidFill>
                  </a:rPr>
                  <a:t>,</a:t>
                </a:r>
                <a:r>
                  <a:rPr lang="en-US" sz="2000" dirty="0">
                    <a:solidFill>
                      <a:sysClr val="windowText" lastClr="000000"/>
                    </a:solidFill>
                  </a:rPr>
                  <a:t> </a:t>
                </a:r>
                <a14:m>
                  <m:oMath xmlns:m="http://schemas.openxmlformats.org/officeDocument/2006/math">
                    <m:r>
                      <a:rPr lang="en-US" sz="2000" i="1" smtClean="0">
                        <a:solidFill>
                          <a:srgbClr val="A53F52"/>
                        </a:solidFill>
                        <a:latin typeface="Cambria Math" panose="02040503050406030204" pitchFamily="18" charset="0"/>
                      </a:rPr>
                      <m:t>𝑠</m:t>
                    </m:r>
                  </m:oMath>
                </a14:m>
                <a:r>
                  <a:rPr lang="sr-Latn-RS" sz="2000" dirty="0">
                    <a:solidFill>
                      <a:sysClr val="windowText" lastClr="000000"/>
                    </a:solidFill>
                  </a:rPr>
                  <a:t>)</a:t>
                </a:r>
                <a:r>
                  <a:rPr lang="en-US" sz="2000" dirty="0">
                    <a:solidFill>
                      <a:sysClr val="windowText" lastClr="000000"/>
                    </a:solidFill>
                  </a:rPr>
                  <a:t> </a:t>
                </a:r>
                <a:r>
                  <a:rPr lang="en-US" sz="2000" dirty="0" err="1">
                    <a:solidFill>
                      <a:sysClr val="windowText" lastClr="000000"/>
                    </a:solidFill>
                  </a:rPr>
                  <a:t>i</a:t>
                </a:r>
                <a:r>
                  <a:rPr lang="en-US" sz="2000" dirty="0">
                    <a:solidFill>
                      <a:sysClr val="windowText" lastClr="000000"/>
                    </a:solidFill>
                  </a:rPr>
                  <a:t> </a:t>
                </a:r>
                <a14:m>
                  <m:oMath xmlns:m="http://schemas.openxmlformats.org/officeDocument/2006/math">
                    <m:r>
                      <a:rPr lang="en-US" sz="2000" i="1" smtClean="0">
                        <a:solidFill>
                          <a:srgbClr val="01023B"/>
                        </a:solidFill>
                        <a:latin typeface="Cambria Math" panose="02040503050406030204" pitchFamily="18" charset="0"/>
                      </a:rPr>
                      <m:t>𝑀𝑆𝐺</m:t>
                    </m:r>
                  </m:oMath>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r>
                        <a:rPr lang="en-US" sz="2000" i="1" smtClean="0">
                          <a:solidFill>
                            <a:srgbClr val="01023B"/>
                          </a:solidFill>
                          <a:latin typeface="Cambria Math" panose="02040503050406030204" pitchFamily="18" charset="0"/>
                        </a:rPr>
                        <m:t>𝐻𝐴𝑆𝐻</m:t>
                      </m:r>
                      <m:d>
                        <m:dPr>
                          <m:ctrlPr>
                            <a:rPr lang="en-US" sz="2000" i="1">
                              <a:solidFill>
                                <a:sysClr val="windowText" lastClr="000000"/>
                              </a:solidFill>
                              <a:latin typeface="Cambria Math" panose="02040503050406030204" pitchFamily="18" charset="0"/>
                            </a:rPr>
                          </m:ctrlPr>
                        </m:dPr>
                        <m:e>
                          <m:r>
                            <a:rPr lang="en-US" sz="2000" i="1" smtClean="0">
                              <a:solidFill>
                                <a:srgbClr val="01023B"/>
                              </a:solidFill>
                              <a:latin typeface="Cambria Math" panose="02040503050406030204" pitchFamily="18" charset="0"/>
                            </a:rPr>
                            <m:t>𝑀𝑆𝐺</m:t>
                          </m:r>
                        </m:e>
                      </m:d>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r>
                        <a:rPr lang="en-US" sz="2000" i="1">
                          <a:solidFill>
                            <a:sysClr val="windowText" lastClr="000000"/>
                          </a:solidFill>
                          <a:latin typeface="Cambria Math" panose="02040503050406030204" pitchFamily="18" charset="0"/>
                        </a:rPr>
                        <m:t>𝑧</m:t>
                      </m:r>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h</m:t>
                      </m:r>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m:t>
                          </m:r>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h</m:t>
                          </m:r>
                        </m:sub>
                      </m:sSub>
                      <m:r>
                        <a:rPr lang="en-US" sz="2000" i="1">
                          <a:solidFill>
                            <a:sysClr val="windowText" lastClr="000000"/>
                          </a:solidFill>
                          <a:latin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𝐿</m:t>
                          </m:r>
                        </m:e>
                        <m:sub>
                          <m:r>
                            <a:rPr lang="en-US" sz="2000" i="1">
                              <a:solidFill>
                                <a:sysClr val="windowText" lastClr="000000"/>
                              </a:solidFill>
                              <a:latin typeface="Cambria Math" panose="02040503050406030204" pitchFamily="18" charset="0"/>
                            </a:rPr>
                            <m:t>𝑝</m:t>
                          </m:r>
                        </m:sub>
                      </m:sSub>
                      <m:r>
                        <a:rPr lang="en-US" sz="2000" i="1">
                          <a:solidFill>
                            <a:sysClr val="windowText" lastClr="000000"/>
                          </a:solidFill>
                          <a:latin typeface="Cambria Math" panose="02040503050406030204" pitchFamily="18" charset="0"/>
                        </a:rPr>
                        <m:t>)</m:t>
                      </m:r>
                    </m:oMath>
                  </m:oMathPara>
                </a14:m>
                <a:endParaRPr lang="en-US" sz="2000" dirty="0">
                  <a:solidFill>
                    <a:sysClr val="windowText" lastClr="000000"/>
                  </a:solidFill>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1</m:t>
                          </m:r>
                        </m:sub>
                      </m:sSub>
                      <m:r>
                        <a:rPr lang="en-US" sz="2000" b="0" i="1" smtClean="0">
                          <a:solidFill>
                            <a:sysClr val="windowText" lastClr="000000"/>
                          </a:solidFill>
                          <a:latin typeface="Cambria Math" panose="02040503050406030204" pitchFamily="18" charset="0"/>
                        </a:rPr>
                        <m:t>=</m:t>
                      </m:r>
                      <m:r>
                        <a:rPr lang="en-US" sz="2000" b="0" i="1" smtClean="0">
                          <a:solidFill>
                            <a:sysClr val="windowText" lastClr="000000"/>
                          </a:solidFill>
                          <a:latin typeface="Cambria Math" panose="02040503050406030204" pitchFamily="18" charset="0"/>
                        </a:rPr>
                        <m:t>𝑧</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Para xmlns:m="http://schemas.openxmlformats.org/officeDocument/2006/math">
                    <m:oMathParaPr>
                      <m:jc m:val="left"/>
                    </m:oMathParaPr>
                    <m:oMath xmlns:m="http://schemas.openxmlformats.org/officeDocument/2006/math">
                      <m:sSub>
                        <m:sSubPr>
                          <m:ctrlPr>
                            <a:rPr lang="en-US" sz="2000" i="1" smtClean="0">
                              <a:solidFill>
                                <a:sysClr val="windowText" lastClr="000000"/>
                              </a:solidFill>
                              <a:latin typeface="Cambria Math" panose="02040503050406030204" pitchFamily="18" charset="0"/>
                            </a:rPr>
                          </m:ctrlPr>
                        </m:sSubPr>
                        <m:e>
                          <m:r>
                            <a:rPr lang="en-US" sz="2000" b="0" i="1" smtClean="0">
                              <a:solidFill>
                                <a:sysClr val="windowText" lastClr="000000"/>
                              </a:solidFill>
                              <a:latin typeface="Cambria Math" panose="02040503050406030204" pitchFamily="18" charset="0"/>
                            </a:rPr>
                            <m:t>𝑢</m:t>
                          </m:r>
                        </m:e>
                        <m:sub>
                          <m:r>
                            <a:rPr lang="en-US" sz="2000" b="0" i="1" smtClean="0">
                              <a:solidFill>
                                <a:sysClr val="windowText" lastClr="000000"/>
                              </a:solidFill>
                              <a:latin typeface="Cambria Math" panose="02040503050406030204" pitchFamily="18" charset="0"/>
                            </a:rPr>
                            <m:t>2</m:t>
                          </m:r>
                        </m:sub>
                      </m:sSub>
                      <m:r>
                        <a:rPr lang="en-US" sz="2000" b="0" i="1" smtClean="0">
                          <a:solidFill>
                            <a:sysClr val="windowText" lastClr="000000"/>
                          </a:solidFill>
                          <a:latin typeface="Cambria Math" panose="02040503050406030204" pitchFamily="18" charset="0"/>
                        </a:rPr>
                        <m:t>=</m:t>
                      </m:r>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p>
                        <m:sSupPr>
                          <m:ctrlPr>
                            <a:rPr lang="en-US" sz="2000" b="0" i="1" smtClean="0">
                              <a:solidFill>
                                <a:sysClr val="windowText" lastClr="000000"/>
                              </a:solidFill>
                              <a:latin typeface="Cambria Math" panose="02040503050406030204" pitchFamily="18" charset="0"/>
                              <a:ea typeface="Cambria Math" panose="02040503050406030204" pitchFamily="18" charset="0"/>
                            </a:rPr>
                          </m:ctrlPr>
                        </m:sSupPr>
                        <m:e>
                          <m:r>
                            <a:rPr lang="en-US" sz="2000" b="0" i="1" smtClean="0">
                              <a:solidFill>
                                <a:srgbClr val="A53F52"/>
                              </a:solidFill>
                              <a:latin typeface="Cambria Math" panose="02040503050406030204" pitchFamily="18" charset="0"/>
                              <a:ea typeface="Cambria Math" panose="02040503050406030204" pitchFamily="18" charset="0"/>
                            </a:rPr>
                            <m:t>𝑠</m:t>
                          </m:r>
                        </m:e>
                        <m:sup>
                          <m:r>
                            <a:rPr lang="en-US" sz="2000" b="0" i="1" smtClean="0">
                              <a:solidFill>
                                <a:sysClr val="windowText" lastClr="000000"/>
                              </a:solidFill>
                              <a:latin typeface="Cambria Math" panose="02040503050406030204" pitchFamily="18" charset="0"/>
                              <a:ea typeface="Cambria Math" panose="02040503050406030204" pitchFamily="18" charset="0"/>
                            </a:rPr>
                            <m:t>−1</m:t>
                          </m:r>
                        </m:sup>
                      </m:sSup>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rgbClr val="01023B"/>
                          </a:solidFill>
                          <a:latin typeface="Cambria Math" panose="02040503050406030204" pitchFamily="18" charset="0"/>
                          <a:ea typeface="Cambria Math" panose="02040503050406030204" pitchFamily="18" charset="0"/>
                        </a:rPr>
                        <m:t>𝑝</m:t>
                      </m:r>
                    </m:oMath>
                  </m:oMathPara>
                </a14:m>
                <a:endParaRPr lang="en-US" sz="2000" b="0" dirty="0">
                  <a:solidFill>
                    <a:sysClr val="windowText" lastClr="000000"/>
                  </a:solidFill>
                  <a:ea typeface="Cambria Math" panose="02040503050406030204" pitchFamily="18" charset="0"/>
                </a:endParaRPr>
              </a:p>
              <a:p>
                <a:pPr>
                  <a:spcAft>
                    <a:spcPts val="200"/>
                  </a:spcAft>
                </a:pPr>
                <a14:m>
                  <m:oMath xmlns:m="http://schemas.openxmlformats.org/officeDocument/2006/math">
                    <m:r>
                      <a:rPr lang="en-US" sz="2000" b="0" i="1" smtClean="0">
                        <a:solidFill>
                          <a:sysClr val="windowText" lastClr="000000"/>
                        </a:solidFill>
                        <a:latin typeface="Cambria Math" panose="02040503050406030204" pitchFamily="18" charset="0"/>
                      </a:rPr>
                      <m:t>𝑇</m:t>
                    </m:r>
                    <m:r>
                      <a:rPr lang="en-US" sz="2000" b="0" i="1" smtClean="0">
                        <a:solidFill>
                          <a:sysClr val="windowText" lastClr="000000"/>
                        </a:solidFill>
                        <a:latin typeface="Cambria Math" panose="02040503050406030204" pitchFamily="18" charset="0"/>
                      </a:rPr>
                      <m:t>=</m:t>
                    </m:r>
                  </m:oMath>
                </a14:m>
                <a:r>
                  <a:rPr lang="en-US" sz="2000" dirty="0">
                    <a:solidFill>
                      <a:sysClr val="windowText" lastClr="000000"/>
                    </a:solidFill>
                  </a:rPr>
                  <a:t> </a:t>
                </a:r>
                <a14:m>
                  <m:oMath xmlns:m="http://schemas.openxmlformats.org/officeDocument/2006/math">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1</m:t>
                        </m:r>
                      </m:sub>
                    </m:sSub>
                    <m:r>
                      <a:rPr lang="en-US" sz="2000" i="1" smtClean="0">
                        <a:solidFill>
                          <a:sysClr val="windowText" lastClr="000000"/>
                        </a:solidFill>
                        <a:latin typeface="Cambria Math" panose="02040503050406030204" pitchFamily="18" charset="0"/>
                        <a:ea typeface="Cambria Math" panose="02040503050406030204" pitchFamily="18" charset="0"/>
                      </a:rPr>
                      <m:t>×</m:t>
                    </m:r>
                    <m:r>
                      <a:rPr lang="en-US" sz="2000" b="0" i="1" smtClean="0">
                        <a:solidFill>
                          <a:srgbClr val="01023B"/>
                        </a:solidFill>
                        <a:latin typeface="Cambria Math" panose="02040503050406030204" pitchFamily="18" charset="0"/>
                        <a:ea typeface="Cambria Math" panose="02040503050406030204" pitchFamily="18" charset="0"/>
                      </a:rPr>
                      <m:t>𝐺</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a:solidFill>
                              <a:sysClr val="windowText" lastClr="000000"/>
                            </a:solidFill>
                            <a:latin typeface="Cambria Math" panose="02040503050406030204" pitchFamily="18" charset="0"/>
                          </a:rPr>
                        </m:ctrlPr>
                      </m:sSubPr>
                      <m:e>
                        <m:r>
                          <a:rPr lang="en-US" sz="2000" i="1">
                            <a:solidFill>
                              <a:sysClr val="windowText" lastClr="000000"/>
                            </a:solidFill>
                            <a:latin typeface="Cambria Math" panose="02040503050406030204" pitchFamily="18" charset="0"/>
                          </a:rPr>
                          <m:t>𝑢</m:t>
                        </m:r>
                      </m:e>
                      <m:sub>
                        <m:r>
                          <a:rPr lang="en-US" sz="2000" i="1">
                            <a:solidFill>
                              <a:sysClr val="windowText" lastClr="000000"/>
                            </a:solidFill>
                            <a:latin typeface="Cambria Math" panose="02040503050406030204" pitchFamily="18" charset="0"/>
                          </a:rPr>
                          <m:t>2</m:t>
                        </m:r>
                      </m:sub>
                    </m:sSub>
                    <m:r>
                      <a:rPr lang="en-US" sz="200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i="1" smtClean="0">
                            <a:solidFill>
                              <a:srgbClr val="EA9A5C"/>
                            </a:solidFill>
                            <a:latin typeface="Cambria Math" panose="02040503050406030204" pitchFamily="18" charset="0"/>
                          </a:rPr>
                        </m:ctrlPr>
                      </m:sSubPr>
                      <m:e>
                        <m:r>
                          <a:rPr lang="en-US" sz="2000" i="1">
                            <a:solidFill>
                              <a:srgbClr val="EA9A5C"/>
                            </a:solidFill>
                            <a:latin typeface="Cambria Math" panose="02040503050406030204" pitchFamily="18" charset="0"/>
                          </a:rPr>
                          <m:t>𝑄</m:t>
                        </m:r>
                      </m:e>
                      <m:sub>
                        <m:r>
                          <a:rPr lang="en-US" sz="2000" i="1">
                            <a:solidFill>
                              <a:srgbClr val="EA9A5C"/>
                            </a:solidFill>
                            <a:latin typeface="Cambria Math" panose="02040503050406030204" pitchFamily="18" charset="0"/>
                          </a:rPr>
                          <m:t>𝐴</m:t>
                        </m:r>
                      </m:sub>
                    </m:sSub>
                  </m:oMath>
                </a14:m>
                <a:endParaRPr lang="en-US" sz="2000" dirty="0">
                  <a:solidFill>
                    <a:sysClr val="windowText" lastClr="000000"/>
                  </a:solidFill>
                </a:endParaRPr>
              </a:p>
              <a:p>
                <a:pPr>
                  <a:spcAft>
                    <a:spcPts val="200"/>
                  </a:spcAft>
                </a:pPr>
                <a14:m>
                  <m:oMath xmlns:m="http://schemas.openxmlformats.org/officeDocument/2006/math">
                    <m:r>
                      <a:rPr lang="en-US" sz="2000" i="1" smtClean="0">
                        <a:solidFill>
                          <a:sysClr val="windowText" lastClr="000000"/>
                        </a:solidFill>
                        <a:latin typeface="Cambria Math" panose="02040503050406030204" pitchFamily="18" charset="0"/>
                      </a:rPr>
                      <m:t>𝑀𝑆𝐺</m:t>
                    </m:r>
                  </m:oMath>
                </a14:m>
                <a:r>
                  <a:rPr lang="en-US" sz="2000" dirty="0">
                    <a:solidFill>
                      <a:sysClr val="windowText" lastClr="000000"/>
                    </a:solidFill>
                  </a:rPr>
                  <a:t> je </a:t>
                </a:r>
                <a:r>
                  <a:rPr lang="en-US" sz="2000" dirty="0" err="1">
                    <a:solidFill>
                      <a:sysClr val="windowText" lastClr="000000"/>
                    </a:solidFill>
                  </a:rPr>
                  <a:t>validna</a:t>
                </a:r>
                <a:r>
                  <a:rPr lang="en-US" sz="2000" dirty="0">
                    <a:solidFill>
                      <a:sysClr val="windowText" lastClr="000000"/>
                    </a:solidFill>
                  </a:rPr>
                  <a:t> </a:t>
                </a:r>
                <a:r>
                  <a:rPr lang="en-US" sz="2000" dirty="0" err="1">
                    <a:solidFill>
                      <a:sysClr val="windowText" lastClr="000000"/>
                    </a:solidFill>
                  </a:rPr>
                  <a:t>akko</a:t>
                </a:r>
                <a:r>
                  <a:rPr lang="en-US" sz="2000" dirty="0">
                    <a:solidFill>
                      <a:sysClr val="windowText" lastClr="000000"/>
                    </a:solidFill>
                  </a:rPr>
                  <a:t> </a:t>
                </a:r>
                <a14:m>
                  <m:oMath xmlns:m="http://schemas.openxmlformats.org/officeDocument/2006/math">
                    <m:r>
                      <a:rPr lang="en-US" sz="2000" b="0" i="1" smtClean="0">
                        <a:solidFill>
                          <a:srgbClr val="A53F52"/>
                        </a:solidFill>
                        <a:latin typeface="Cambria Math" panose="02040503050406030204" pitchFamily="18" charset="0"/>
                      </a:rPr>
                      <m:t>𝑟</m:t>
                    </m:r>
                    <m:r>
                      <a:rPr lang="en-US" sz="20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2000" b="0" i="1" smtClean="0">
                            <a:solidFill>
                              <a:sysClr val="windowText" lastClr="000000"/>
                            </a:solidFill>
                            <a:latin typeface="Cambria Math" panose="02040503050406030204" pitchFamily="18" charset="0"/>
                            <a:ea typeface="Cambria Math" panose="02040503050406030204" pitchFamily="18" charset="0"/>
                          </a:rPr>
                        </m:ctrlPr>
                      </m:sSubPr>
                      <m:e>
                        <m:r>
                          <a:rPr lang="en-US" sz="2000" b="0" i="1" smtClean="0">
                            <a:solidFill>
                              <a:sysClr val="windowText" lastClr="000000"/>
                            </a:solidFill>
                            <a:latin typeface="Cambria Math" panose="02040503050406030204" pitchFamily="18" charset="0"/>
                            <a:ea typeface="Cambria Math" panose="02040503050406030204" pitchFamily="18" charset="0"/>
                          </a:rPr>
                          <m:t>𝑥</m:t>
                        </m:r>
                      </m:e>
                      <m:sub>
                        <m:r>
                          <a:rPr lang="en-US" sz="2000" b="0" i="1" smtClean="0">
                            <a:solidFill>
                              <a:sysClr val="windowText" lastClr="000000"/>
                            </a:solidFill>
                            <a:latin typeface="Cambria Math" panose="02040503050406030204" pitchFamily="18" charset="0"/>
                            <a:ea typeface="Cambria Math" panose="02040503050406030204" pitchFamily="18" charset="0"/>
                          </a:rPr>
                          <m:t>𝑇</m:t>
                        </m:r>
                      </m:sub>
                    </m:sSub>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𝑚𝑜𝑑</m:t>
                    </m:r>
                    <m:r>
                      <a:rPr lang="en-US" sz="2000" b="0" i="1" smtClean="0">
                        <a:solidFill>
                          <a:sysClr val="windowText" lastClr="000000"/>
                        </a:solidFill>
                        <a:latin typeface="Cambria Math" panose="02040503050406030204" pitchFamily="18" charset="0"/>
                        <a:ea typeface="Cambria Math" panose="02040503050406030204" pitchFamily="18" charset="0"/>
                      </a:rPr>
                      <m:t> </m:t>
                    </m:r>
                    <m:r>
                      <a:rPr lang="en-US" sz="2000" b="0" i="1" smtClean="0">
                        <a:solidFill>
                          <a:sysClr val="windowText" lastClr="000000"/>
                        </a:solidFill>
                        <a:latin typeface="Cambria Math" panose="02040503050406030204" pitchFamily="18" charset="0"/>
                        <a:ea typeface="Cambria Math" panose="02040503050406030204" pitchFamily="18" charset="0"/>
                      </a:rPr>
                      <m:t>𝑝</m:t>
                    </m:r>
                    <m:r>
                      <a:rPr lang="en-US" sz="2000" b="0" i="1" smtClean="0">
                        <a:solidFill>
                          <a:sysClr val="windowText" lastClr="000000"/>
                        </a:solidFill>
                        <a:latin typeface="Cambria Math" panose="02040503050406030204" pitchFamily="18" charset="0"/>
                        <a:ea typeface="Cambria Math" panose="02040503050406030204" pitchFamily="18" charset="0"/>
                      </a:rPr>
                      <m:t>)</m:t>
                    </m:r>
                  </m:oMath>
                </a14:m>
                <a:endParaRPr lang="en-US" sz="2000" dirty="0">
                  <a:solidFill>
                    <a:sysClr val="windowText" lastClr="000000"/>
                  </a:solidFill>
                </a:endParaRPr>
              </a:p>
            </p:txBody>
          </p:sp>
        </mc:Choice>
        <mc:Fallback xmlns="">
          <p:sp>
            <p:nvSpPr>
              <p:cNvPr id="9" name="TextBox 8">
                <a:extLst>
                  <a:ext uri="{FF2B5EF4-FFF2-40B4-BE49-F238E27FC236}">
                    <a16:creationId xmlns:a16="http://schemas.microsoft.com/office/drawing/2014/main" id="{F6CC90B0-99BD-AEF6-475F-74F652E778BB}"/>
                  </a:ext>
                </a:extLst>
              </p:cNvPr>
              <p:cNvSpPr txBox="1">
                <a:spLocks noRot="1" noChangeAspect="1" noMove="1" noResize="1" noEditPoints="1" noAdjustHandles="1" noChangeArrowheads="1" noChangeShapeType="1" noTextEdit="1"/>
              </p:cNvSpPr>
              <p:nvPr/>
            </p:nvSpPr>
            <p:spPr>
              <a:xfrm>
                <a:off x="7587652" y="1227281"/>
                <a:ext cx="4061862" cy="2757743"/>
              </a:xfrm>
              <a:prstGeom prst="rect">
                <a:avLst/>
              </a:prstGeom>
              <a:blipFill>
                <a:blip r:embed="rId4"/>
                <a:stretch>
                  <a:fillRect l="-1652" t="-1104" r="-150" b="-28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D1A886B-1D8F-1372-DBA1-ADE243BE1E02}"/>
                  </a:ext>
                </a:extLst>
              </p:cNvPr>
              <p:cNvSpPr txBox="1"/>
              <p:nvPr/>
            </p:nvSpPr>
            <p:spPr>
              <a:xfrm>
                <a:off x="4065069" y="1227281"/>
                <a:ext cx="3306501" cy="2868349"/>
              </a:xfrm>
              <a:prstGeom prst="rect">
                <a:avLst/>
              </a:prstGeom>
              <a:noFill/>
            </p:spPr>
            <p:txBody>
              <a:bodyPr wrap="square">
                <a:spAutoFit/>
              </a:bodyPr>
              <a:lstStyle/>
              <a:p>
                <a:pPr>
                  <a:spcAft>
                    <a:spcPts val="200"/>
                  </a:spcAft>
                </a:pPr>
                <a:r>
                  <a:rPr lang="en-US" sz="2000" dirty="0">
                    <a:solidFill>
                      <a:sysClr val="windowText" lastClr="000000"/>
                    </a:solidFill>
                    <a:latin typeface="Calibri" panose="020F0502020204030204"/>
                  </a:rPr>
                  <a:t>Slanje</a:t>
                </a:r>
                <a:r>
                  <a:rPr lang="en-US" sz="1800" dirty="0">
                    <a:solidFill>
                      <a:sysClr val="windowText" lastClr="000000"/>
                    </a:solidFill>
                    <a:latin typeface="Calibri" panose="020F0502020204030204"/>
                  </a:rPr>
                  <a:t> </a:t>
                </a:r>
                <a14:m>
                  <m:oMath xmlns:m="http://schemas.openxmlformats.org/officeDocument/2006/math">
                    <m:r>
                      <a:rPr lang="en-US" sz="1800" i="1" smtClean="0">
                        <a:solidFill>
                          <a:sysClr val="windowText" lastClr="000000"/>
                        </a:solidFill>
                        <a:latin typeface="Cambria Math" panose="02040503050406030204" pitchFamily="18" charset="0"/>
                      </a:rPr>
                      <m:t>𝑀𝑆𝐺</m:t>
                    </m:r>
                  </m:oMath>
                </a14:m>
                <a:r>
                  <a:rPr lang="en-US" sz="1800" dirty="0">
                    <a:solidFill>
                      <a:sysClr val="windowText" lastClr="000000"/>
                    </a:solidFill>
                    <a:latin typeface="Calibri" panose="020F0502020204030204"/>
                  </a:rPr>
                  <a:t>:</a:t>
                </a: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sSub>
                        <m:sSubPr>
                          <m:ctrlPr>
                            <a:rPr lang="en-US" sz="180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𝑄</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rPr>
                        <m:t>=</m:t>
                      </m:r>
                      <m:sSub>
                        <m:sSubPr>
                          <m:ctrlPr>
                            <a:rPr lang="en-US" sz="1800" b="0" i="1" smtClean="0">
                              <a:solidFill>
                                <a:srgbClr val="EA9A5C"/>
                              </a:solidFill>
                              <a:latin typeface="Cambria Math" panose="02040503050406030204" pitchFamily="18" charset="0"/>
                            </a:rPr>
                          </m:ctrlPr>
                        </m:sSubPr>
                        <m:e>
                          <m:r>
                            <a:rPr lang="en-US" sz="1800" b="0" i="1" smtClean="0">
                              <a:solidFill>
                                <a:srgbClr val="EA9A5C"/>
                              </a:solidFill>
                              <a:latin typeface="Cambria Math" panose="02040503050406030204" pitchFamily="18" charset="0"/>
                            </a:rPr>
                            <m:t>𝑑</m:t>
                          </m:r>
                        </m:e>
                        <m:sub>
                          <m:r>
                            <a:rPr lang="en-US" sz="1800" b="0" i="1" smtClean="0">
                              <a:solidFill>
                                <a:srgbClr val="EA9A5C"/>
                              </a:solidFill>
                              <a:latin typeface="Cambria Math" panose="02040503050406030204" pitchFamily="18" charset="0"/>
                            </a:rPr>
                            <m:t>𝐴</m:t>
                          </m:r>
                        </m:sub>
                      </m:sSub>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ysClr val="windowText" lastClr="000000"/>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𝑅𝐴𝑁𝐷</m:t>
                      </m:r>
                      <m:r>
                        <a:rPr lang="en-US" sz="1800" b="0" i="1" smtClean="0">
                          <a:solidFill>
                            <a:sysClr val="windowText" lastClr="000000"/>
                          </a:solidFill>
                          <a:latin typeface="Cambria Math" panose="02040503050406030204" pitchFamily="18" charset="0"/>
                        </a:rPr>
                        <m:t>(1,</m:t>
                      </m:r>
                      <m:r>
                        <a:rPr lang="en-US" sz="1800" b="0" i="1" smtClean="0">
                          <a:solidFill>
                            <a:srgbClr val="01023B"/>
                          </a:solidFill>
                          <a:latin typeface="Cambria Math" panose="02040503050406030204" pitchFamily="18" charset="0"/>
                        </a:rPr>
                        <m:t>𝑝</m:t>
                      </m:r>
                      <m:r>
                        <a:rPr lang="en-US" sz="1800" b="0" i="1" smtClean="0">
                          <a:solidFill>
                            <a:sysClr val="windowText" lastClr="000000"/>
                          </a:solidFill>
                          <a:latin typeface="Cambria Math" panose="02040503050406030204" pitchFamily="18" charset="0"/>
                        </a:rPr>
                        <m:t>−1)</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𝐹</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𝑘</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01023B"/>
                          </a:solidFill>
                          <a:latin typeface="Cambria Math" panose="02040503050406030204" pitchFamily="18" charset="0"/>
                          <a:ea typeface="Cambria Math" panose="02040503050406030204" pitchFamily="18" charset="0"/>
                        </a:rPr>
                        <m:t>𝐺</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𝑟</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𝑥</m:t>
                          </m:r>
                        </m:e>
                        <m:sub>
                          <m:r>
                            <a:rPr lang="en-US" sz="1800" b="0" i="1" smtClean="0">
                              <a:solidFill>
                                <a:sysClr val="windowText" lastClr="000000"/>
                              </a:solidFill>
                              <a:latin typeface="Cambria Math" panose="02040503050406030204" pitchFamily="18" charset="0"/>
                            </a:rPr>
                            <m:t>𝐹</m:t>
                          </m:r>
                        </m:sub>
                      </m:sSub>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r>
                        <a:rPr lang="en-US" sz="1800" b="0" i="1" smtClean="0">
                          <a:solidFill>
                            <a:srgbClr val="01023B"/>
                          </a:solidFill>
                          <a:latin typeface="Cambria Math" panose="02040503050406030204" pitchFamily="18" charset="0"/>
                        </a:rPr>
                        <m:t>𝐻𝐴𝑆𝐻</m:t>
                      </m:r>
                      <m:d>
                        <m:dPr>
                          <m:ctrlPr>
                            <a:rPr lang="en-US" sz="1800" b="0" i="1" smtClean="0">
                              <a:solidFill>
                                <a:sysClr val="windowText" lastClr="000000"/>
                              </a:solidFill>
                              <a:latin typeface="Cambria Math" panose="02040503050406030204" pitchFamily="18" charset="0"/>
                            </a:rPr>
                          </m:ctrlPr>
                        </m:dPr>
                        <m:e>
                          <m:r>
                            <a:rPr lang="en-US" sz="1800" b="0" i="1" smtClean="0">
                              <a:solidFill>
                                <a:srgbClr val="01023B"/>
                              </a:solidFill>
                              <a:latin typeface="Cambria Math" panose="02040503050406030204" pitchFamily="18" charset="0"/>
                            </a:rPr>
                            <m:t>𝑀𝑆𝐺</m:t>
                          </m:r>
                        </m:e>
                      </m:d>
                    </m:oMath>
                  </m:oMathPara>
                </a14:m>
                <a:endParaRPr lang="en-US" sz="1800" b="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ysClr val="windowText" lastClr="000000"/>
                          </a:solidFill>
                          <a:latin typeface="Cambria Math" panose="02040503050406030204" pitchFamily="18" charset="0"/>
                        </a:rPr>
                        <m:t>𝑧</m:t>
                      </m:r>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h</m:t>
                      </m:r>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m:t>
                          </m:r>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h</m:t>
                          </m:r>
                        </m:sub>
                      </m:sSub>
                      <m:r>
                        <a:rPr lang="en-US" sz="1800" b="0" i="1" smtClean="0">
                          <a:solidFill>
                            <a:sysClr val="windowText" lastClr="000000"/>
                          </a:solidFill>
                          <a:latin typeface="Cambria Math" panose="02040503050406030204" pitchFamily="18" charset="0"/>
                        </a:rPr>
                        <m:t>−</m:t>
                      </m:r>
                      <m:sSub>
                        <m:sSubPr>
                          <m:ctrlPr>
                            <a:rPr lang="en-US" sz="1800" b="0" i="1" smtClean="0">
                              <a:solidFill>
                                <a:sysClr val="windowText" lastClr="000000"/>
                              </a:solidFill>
                              <a:latin typeface="Cambria Math" panose="02040503050406030204" pitchFamily="18" charset="0"/>
                            </a:rPr>
                          </m:ctrlPr>
                        </m:sSubPr>
                        <m:e>
                          <m:r>
                            <a:rPr lang="en-US" sz="1800" b="0" i="1" smtClean="0">
                              <a:solidFill>
                                <a:sysClr val="windowText" lastClr="000000"/>
                              </a:solidFill>
                              <a:latin typeface="Cambria Math" panose="02040503050406030204" pitchFamily="18" charset="0"/>
                            </a:rPr>
                            <m:t>𝐿</m:t>
                          </m:r>
                        </m:e>
                        <m:sub>
                          <m:r>
                            <a:rPr lang="en-US" sz="1800" b="0" i="1" smtClean="0">
                              <a:solidFill>
                                <a:sysClr val="windowText" lastClr="000000"/>
                              </a:solidFill>
                              <a:latin typeface="Cambria Math" panose="02040503050406030204" pitchFamily="18" charset="0"/>
                            </a:rPr>
                            <m:t>𝑝</m:t>
                          </m:r>
                        </m:sub>
                      </m:sSub>
                      <m:r>
                        <a:rPr lang="en-US" sz="1800" b="0" i="1" smtClean="0">
                          <a:solidFill>
                            <a:sysClr val="windowText" lastClr="000000"/>
                          </a:solidFill>
                          <a:latin typeface="Cambria Math" panose="02040503050406030204" pitchFamily="18" charset="0"/>
                        </a:rPr>
                        <m:t>)</m:t>
                      </m:r>
                    </m:oMath>
                  </m:oMathPara>
                </a14:m>
                <a:endParaRPr lang="en-US" sz="1800" dirty="0">
                  <a:solidFill>
                    <a:sysClr val="windowText" lastClr="000000"/>
                  </a:solidFill>
                  <a:latin typeface="Calibri" panose="020F0502020204030204"/>
                </a:endParaRPr>
              </a:p>
              <a:p>
                <a:pPr>
                  <a:spcAft>
                    <a:spcPts val="200"/>
                  </a:spcAft>
                </a:pPr>
                <a14:m>
                  <m:oMathPara xmlns:m="http://schemas.openxmlformats.org/officeDocument/2006/math">
                    <m:oMathParaPr>
                      <m:jc m:val="left"/>
                    </m:oMathParaPr>
                    <m:oMath xmlns:m="http://schemas.openxmlformats.org/officeDocument/2006/math">
                      <m:r>
                        <a:rPr lang="en-US" sz="1800" b="0" i="1" smtClean="0">
                          <a:solidFill>
                            <a:srgbClr val="A53F52"/>
                          </a:solidFill>
                          <a:latin typeface="Cambria Math" panose="02040503050406030204" pitchFamily="18" charset="0"/>
                        </a:rPr>
                        <m:t>𝑠</m:t>
                      </m:r>
                      <m:r>
                        <a:rPr lang="en-US" sz="1800" b="0" i="1" smtClean="0">
                          <a:solidFill>
                            <a:sysClr val="windowText" lastClr="000000"/>
                          </a:solidFill>
                          <a:latin typeface="Cambria Math" panose="02040503050406030204" pitchFamily="18" charset="0"/>
                        </a:rPr>
                        <m:t>=</m:t>
                      </m:r>
                      <m:sSup>
                        <m:sSupPr>
                          <m:ctrlPr>
                            <a:rPr lang="en-US" sz="1800" b="0" i="1" smtClean="0">
                              <a:solidFill>
                                <a:sysClr val="windowText" lastClr="000000"/>
                              </a:solidFill>
                              <a:latin typeface="Cambria Math" panose="02040503050406030204" pitchFamily="18" charset="0"/>
                            </a:rPr>
                          </m:ctrlPr>
                        </m:sSupPr>
                        <m:e>
                          <m:r>
                            <a:rPr lang="en-US" sz="1800" b="0" i="1" smtClean="0">
                              <a:solidFill>
                                <a:sysClr val="windowText" lastClr="000000"/>
                              </a:solidFill>
                              <a:latin typeface="Cambria Math" panose="02040503050406030204" pitchFamily="18" charset="0"/>
                            </a:rPr>
                            <m:t>𝑘</m:t>
                          </m:r>
                        </m:e>
                        <m:sup>
                          <m:r>
                            <a:rPr lang="en-US" sz="1800" b="0" i="1" smtClean="0">
                              <a:solidFill>
                                <a:sysClr val="windowText" lastClr="000000"/>
                              </a:solidFill>
                              <a:latin typeface="Cambria Math" panose="02040503050406030204" pitchFamily="18" charset="0"/>
                            </a:rPr>
                            <m:t>−1</m:t>
                          </m:r>
                        </m:sup>
                      </m:sSup>
                      <m:r>
                        <a:rPr lang="en-US" sz="1800" b="0" i="1" smtClean="0">
                          <a:solidFill>
                            <a:sysClr val="windowText" lastClr="000000"/>
                          </a:solidFill>
                          <a:latin typeface="Cambria Math" panose="02040503050406030204" pitchFamily="18" charset="0"/>
                          <a:ea typeface="Cambria Math" panose="02040503050406030204" pitchFamily="18" charset="0"/>
                        </a:rPr>
                        <m:t>∙</m:t>
                      </m:r>
                      <m:d>
                        <m:dPr>
                          <m:ctrlPr>
                            <a:rPr lang="en-US" sz="1800" b="0" i="1" smtClean="0">
                              <a:solidFill>
                                <a:sysClr val="windowText" lastClr="000000"/>
                              </a:solidFill>
                              <a:latin typeface="Cambria Math" panose="02040503050406030204" pitchFamily="18" charset="0"/>
                              <a:ea typeface="Cambria Math" panose="02040503050406030204" pitchFamily="18" charset="0"/>
                            </a:rPr>
                          </m:ctrlPr>
                        </m:dPr>
                        <m:e>
                          <m:r>
                            <a:rPr lang="en-US" sz="1800" b="0" i="1" smtClean="0">
                              <a:solidFill>
                                <a:sysClr val="windowText" lastClr="000000"/>
                              </a:solidFill>
                              <a:latin typeface="Cambria Math" panose="02040503050406030204" pitchFamily="18" charset="0"/>
                              <a:ea typeface="Cambria Math" panose="02040503050406030204" pitchFamily="18" charset="0"/>
                            </a:rPr>
                            <m:t>𝑧</m:t>
                          </m:r>
                          <m:r>
                            <a:rPr lang="en-US" sz="1800" b="0" i="1" smtClean="0">
                              <a:solidFill>
                                <a:sysClr val="windowText" lastClr="000000"/>
                              </a:solidFill>
                              <a:latin typeface="Cambria Math" panose="02040503050406030204" pitchFamily="18" charset="0"/>
                              <a:ea typeface="Cambria Math" panose="02040503050406030204" pitchFamily="18" charset="0"/>
                            </a:rPr>
                            <m:t>+</m:t>
                          </m:r>
                          <m:r>
                            <a:rPr lang="en-US" sz="1800" b="0" i="1" smtClean="0">
                              <a:solidFill>
                                <a:srgbClr val="A53F52"/>
                              </a:solidFill>
                              <a:latin typeface="Cambria Math" panose="02040503050406030204" pitchFamily="18" charset="0"/>
                              <a:ea typeface="Cambria Math" panose="02040503050406030204" pitchFamily="18" charset="0"/>
                            </a:rPr>
                            <m:t>𝑟</m:t>
                          </m:r>
                          <m:r>
                            <a:rPr lang="en-US" sz="1800" b="0" i="1" smtClean="0">
                              <a:solidFill>
                                <a:sysClr val="windowText" lastClr="000000"/>
                              </a:solidFill>
                              <a:latin typeface="Cambria Math" panose="02040503050406030204" pitchFamily="18" charset="0"/>
                              <a:ea typeface="Cambria Math" panose="02040503050406030204" pitchFamily="18" charset="0"/>
                            </a:rPr>
                            <m:t>∙</m:t>
                          </m:r>
                          <m:sSub>
                            <m:sSubPr>
                              <m:ctrlPr>
                                <a:rPr lang="en-US" sz="1800" b="0" i="1" smtClean="0">
                                  <a:solidFill>
                                    <a:srgbClr val="EA9A5C"/>
                                  </a:solidFill>
                                  <a:latin typeface="Cambria Math" panose="02040503050406030204" pitchFamily="18" charset="0"/>
                                  <a:ea typeface="Cambria Math" panose="02040503050406030204" pitchFamily="18" charset="0"/>
                                </a:rPr>
                              </m:ctrlPr>
                            </m:sSubPr>
                            <m:e>
                              <m:r>
                                <a:rPr lang="en-US" sz="1800" b="0" i="1" smtClean="0">
                                  <a:solidFill>
                                    <a:srgbClr val="EA9A5C"/>
                                  </a:solidFill>
                                  <a:latin typeface="Cambria Math" panose="02040503050406030204" pitchFamily="18" charset="0"/>
                                  <a:ea typeface="Cambria Math" panose="02040503050406030204" pitchFamily="18" charset="0"/>
                                </a:rPr>
                                <m:t>𝑑</m:t>
                              </m:r>
                            </m:e>
                            <m:sub>
                              <m:r>
                                <a:rPr lang="en-US" sz="1800" b="0" i="1" smtClean="0">
                                  <a:solidFill>
                                    <a:srgbClr val="EA9A5C"/>
                                  </a:solidFill>
                                  <a:latin typeface="Cambria Math" panose="02040503050406030204" pitchFamily="18" charset="0"/>
                                  <a:ea typeface="Cambria Math" panose="02040503050406030204" pitchFamily="18" charset="0"/>
                                </a:rPr>
                                <m:t>𝐴</m:t>
                              </m:r>
                            </m:sub>
                          </m:sSub>
                        </m:e>
                      </m:d>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ysClr val="windowText" lastClr="000000"/>
                          </a:solidFill>
                          <a:latin typeface="Cambria Math" panose="02040503050406030204" pitchFamily="18" charset="0"/>
                          <a:ea typeface="Cambria Math" panose="02040503050406030204" pitchFamily="18" charset="0"/>
                        </a:rPr>
                        <m:t>𝑚𝑜𝑑</m:t>
                      </m:r>
                      <m:r>
                        <a:rPr lang="en-US" sz="1800" b="0" i="1" smtClean="0">
                          <a:solidFill>
                            <a:sysClr val="windowText" lastClr="000000"/>
                          </a:solidFill>
                          <a:latin typeface="Cambria Math" panose="02040503050406030204" pitchFamily="18" charset="0"/>
                          <a:ea typeface="Cambria Math" panose="02040503050406030204" pitchFamily="18" charset="0"/>
                        </a:rPr>
                        <m:t> </m:t>
                      </m:r>
                      <m:r>
                        <a:rPr lang="en-US" sz="1800" b="0" i="1" smtClean="0">
                          <a:solidFill>
                            <a:srgbClr val="01023B"/>
                          </a:solidFill>
                          <a:latin typeface="Cambria Math" panose="02040503050406030204" pitchFamily="18" charset="0"/>
                          <a:ea typeface="Cambria Math" panose="02040503050406030204" pitchFamily="18" charset="0"/>
                        </a:rPr>
                        <m:t>𝑝</m:t>
                      </m:r>
                    </m:oMath>
                  </m:oMathPara>
                </a14:m>
                <a:endParaRPr lang="en-US" dirty="0"/>
              </a:p>
            </p:txBody>
          </p:sp>
        </mc:Choice>
        <mc:Fallback xmlns="">
          <p:sp>
            <p:nvSpPr>
              <p:cNvPr id="11" name="TextBox 10">
                <a:extLst>
                  <a:ext uri="{FF2B5EF4-FFF2-40B4-BE49-F238E27FC236}">
                    <a16:creationId xmlns:a16="http://schemas.microsoft.com/office/drawing/2014/main" id="{FD1A886B-1D8F-1372-DBA1-ADE243BE1E02}"/>
                  </a:ext>
                </a:extLst>
              </p:cNvPr>
              <p:cNvSpPr txBox="1">
                <a:spLocks noRot="1" noChangeAspect="1" noMove="1" noResize="1" noEditPoints="1" noAdjustHandles="1" noChangeArrowheads="1" noChangeShapeType="1" noTextEdit="1"/>
              </p:cNvSpPr>
              <p:nvPr/>
            </p:nvSpPr>
            <p:spPr>
              <a:xfrm>
                <a:off x="4065069" y="1227281"/>
                <a:ext cx="3306501" cy="2868349"/>
              </a:xfrm>
              <a:prstGeom prst="rect">
                <a:avLst/>
              </a:prstGeom>
              <a:blipFill>
                <a:blip r:embed="rId5"/>
                <a:stretch>
                  <a:fillRect l="-2030" t="-1062"/>
                </a:stretch>
              </a:blipFill>
            </p:spPr>
            <p:txBody>
              <a:bodyPr/>
              <a:lstStyle/>
              <a:p>
                <a:r>
                  <a:rPr lang="en-US">
                    <a:noFill/>
                  </a:rPr>
                  <a:t> </a:t>
                </a:r>
              </a:p>
            </p:txBody>
          </p:sp>
        </mc:Fallback>
      </mc:AlternateContent>
      <p:pic>
        <p:nvPicPr>
          <p:cNvPr id="2" name="Picture Placeholder 7">
            <a:extLst>
              <a:ext uri="{FF2B5EF4-FFF2-40B4-BE49-F238E27FC236}">
                <a16:creationId xmlns:a16="http://schemas.microsoft.com/office/drawing/2014/main" id="{D9C89B34-217D-027F-F39F-AD8C0D8490E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4805" y="4757896"/>
            <a:ext cx="12102389" cy="1575832"/>
          </a:xfrm>
          <a:prstGeom prst="rect">
            <a:avLst/>
          </a:prstGeom>
          <a:ln w="19050">
            <a:noFill/>
          </a:ln>
        </p:spPr>
      </p:pic>
    </p:spTree>
    <p:extLst>
      <p:ext uri="{BB962C8B-B14F-4D97-AF65-F5344CB8AC3E}">
        <p14:creationId xmlns:p14="http://schemas.microsoft.com/office/powerpoint/2010/main" val="908441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3"/>
          </a:xfrm>
          <a:prstGeom prst="rect">
            <a:avLst/>
          </a:prstGeom>
          <a:ln w="19050">
            <a:noFill/>
          </a:ln>
        </p:spPr>
      </p:pic>
      <p:sp>
        <p:nvSpPr>
          <p:cNvPr id="3" name="TextBox 2">
            <a:extLst>
              <a:ext uri="{FF2B5EF4-FFF2-40B4-BE49-F238E27FC236}">
                <a16:creationId xmlns:a16="http://schemas.microsoft.com/office/drawing/2014/main" id="{74CACA18-0861-592C-E335-B6E47B79D350}"/>
              </a:ext>
            </a:extLst>
          </p:cNvPr>
          <p:cNvSpPr txBox="1"/>
          <p:nvPr/>
        </p:nvSpPr>
        <p:spPr>
          <a:xfrm>
            <a:off x="1" y="5993849"/>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napadača da </a:t>
            </a:r>
            <a:r>
              <a:rPr lang="en-US" sz="2400" u="sng" dirty="0" err="1">
                <a:solidFill>
                  <a:srgbClr val="01023B"/>
                </a:solidFill>
                <a:latin typeface="Calibri" panose="020F0502020204030204"/>
              </a:rPr>
              <a:t>kopira</a:t>
            </a:r>
            <a:r>
              <a:rPr lang="en-US" sz="2400" dirty="0">
                <a:solidFill>
                  <a:srgbClr val="01023B"/>
                </a:solidFill>
                <a:latin typeface="Calibri" panose="020F0502020204030204"/>
              </a:rPr>
              <a:t> </a:t>
            </a:r>
            <a:r>
              <a:rPr lang="sr-Latn-RS" sz="2400" dirty="0">
                <a:solidFill>
                  <a:srgbClr val="01023B"/>
                </a:solidFill>
                <a:latin typeface="Calibri" panose="020F0502020204030204"/>
              </a:rPr>
              <a:t>neku </a:t>
            </a:r>
            <a:r>
              <a:rPr lang="en-US" sz="2400" dirty="0" err="1">
                <a:solidFill>
                  <a:srgbClr val="01023B"/>
                </a:solidFill>
                <a:latin typeface="Calibri" panose="020F0502020204030204"/>
              </a:rPr>
              <a:t>prethodnu</a:t>
            </a:r>
            <a:r>
              <a:rPr lang="sr-Latn-RS" sz="2400" dirty="0">
                <a:solidFill>
                  <a:srgbClr val="01023B"/>
                </a:solidFill>
                <a:latin typeface="Calibri" panose="020F0502020204030204"/>
              </a:rPr>
              <a:t> validnu transakciju</a:t>
            </a:r>
            <a:r>
              <a:rPr lang="en-US" sz="2400" dirty="0">
                <a:solidFill>
                  <a:srgbClr val="01023B"/>
                </a:solidFill>
                <a:latin typeface="Calibri" panose="020F0502020204030204"/>
              </a:rPr>
              <a:t>?</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785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411747"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DIGITALNI POTPISI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en-US" sz="2400" dirty="0" err="1">
                <a:solidFill>
                  <a:srgbClr val="EA9A5C"/>
                </a:solidFill>
                <a:latin typeface="Calibri" panose="020F0502020204030204"/>
              </a:rPr>
              <a:t>Moramo</a:t>
            </a:r>
            <a:r>
              <a:rPr lang="en-US" sz="2400" dirty="0">
                <a:solidFill>
                  <a:srgbClr val="EA9A5C"/>
                </a:solidFill>
                <a:latin typeface="Calibri" panose="020F0502020204030204"/>
              </a:rPr>
              <a:t> </a:t>
            </a:r>
            <a:r>
              <a:rPr lang="en-US" sz="2400" dirty="0" err="1">
                <a:solidFill>
                  <a:srgbClr val="EA9A5C"/>
                </a:solidFill>
                <a:latin typeface="Calibri" panose="020F0502020204030204"/>
              </a:rPr>
              <a:t>obezbediti</a:t>
            </a:r>
            <a:r>
              <a:rPr lang="en-US" sz="2400" dirty="0">
                <a:solidFill>
                  <a:srgbClr val="EA9A5C"/>
                </a:solidFill>
                <a:latin typeface="Calibri" panose="020F0502020204030204"/>
              </a:rPr>
              <a:t> da je </a:t>
            </a:r>
            <a:r>
              <a:rPr lang="en-US" sz="2400" dirty="0" err="1">
                <a:solidFill>
                  <a:srgbClr val="EA9A5C"/>
                </a:solidFill>
                <a:latin typeface="Calibri" panose="020F0502020204030204"/>
              </a:rPr>
              <a:t>svaka</a:t>
            </a:r>
            <a:r>
              <a:rPr lang="en-US" sz="2400" dirty="0">
                <a:solidFill>
                  <a:srgbClr val="EA9A5C"/>
                </a:solidFill>
                <a:latin typeface="Calibri" panose="020F0502020204030204"/>
              </a:rPr>
              <a:t> </a:t>
            </a:r>
            <a:r>
              <a:rPr lang="en-US" sz="2400" dirty="0" err="1">
                <a:solidFill>
                  <a:srgbClr val="EA9A5C"/>
                </a:solidFill>
                <a:latin typeface="Calibri" panose="020F0502020204030204"/>
              </a:rPr>
              <a:t>transakcija</a:t>
            </a:r>
            <a:r>
              <a:rPr lang="en-US" sz="2400" dirty="0">
                <a:solidFill>
                  <a:srgbClr val="EA9A5C"/>
                </a:solidFill>
                <a:latin typeface="Calibri" panose="020F0502020204030204"/>
              </a:rPr>
              <a:t> </a:t>
            </a:r>
            <a:r>
              <a:rPr lang="en-US" sz="2400" dirty="0" err="1">
                <a:solidFill>
                  <a:srgbClr val="EA9A5C"/>
                </a:solidFill>
                <a:latin typeface="Calibri" panose="020F0502020204030204"/>
              </a:rPr>
              <a:t>unikatna</a:t>
            </a:r>
            <a:endParaRPr lang="sr-Latn-RS" sz="2400" dirty="0">
              <a:solidFill>
                <a:srgbClr val="EA9A5C"/>
              </a:solidFill>
              <a:latin typeface="Calibri" panose="020F0502020204030204"/>
            </a:endParaRPr>
          </a:p>
        </p:txBody>
      </p:sp>
      <p:pic>
        <p:nvPicPr>
          <p:cNvPr id="9" name="Picture 8">
            <a:extLst>
              <a:ext uri="{FF2B5EF4-FFF2-40B4-BE49-F238E27FC236}">
                <a16:creationId xmlns:a16="http://schemas.microsoft.com/office/drawing/2014/main" id="{14A4386B-6089-89BE-D672-BCC645A7F3B9}"/>
              </a:ext>
            </a:extLst>
          </p:cNvPr>
          <p:cNvPicPr>
            <a:picLocks noChangeAspect="1"/>
          </p:cNvPicPr>
          <p:nvPr/>
        </p:nvPicPr>
        <p:blipFill>
          <a:blip r:embed="rId3"/>
          <a:stretch>
            <a:fillRect/>
          </a:stretch>
        </p:blipFill>
        <p:spPr>
          <a:xfrm>
            <a:off x="2830723" y="3703878"/>
            <a:ext cx="6534150" cy="1242342"/>
          </a:xfrm>
          <a:prstGeom prst="rect">
            <a:avLst/>
          </a:prstGeom>
          <a:ln w="19050">
            <a:gradFill flip="none" rotWithShape="1">
              <a:gsLst>
                <a:gs pos="0">
                  <a:srgbClr val="01023B"/>
                </a:gs>
                <a:gs pos="50000">
                  <a:srgbClr val="A53F52"/>
                </a:gs>
                <a:gs pos="100000">
                  <a:srgbClr val="EA9A5C"/>
                </a:gs>
              </a:gsLst>
              <a:lin ang="13500000" scaled="1"/>
              <a:tileRect/>
            </a:gradFill>
          </a:ln>
        </p:spPr>
      </p:pic>
      <p:pic>
        <p:nvPicPr>
          <p:cNvPr id="11" name="Picture 10">
            <a:extLst>
              <a:ext uri="{FF2B5EF4-FFF2-40B4-BE49-F238E27FC236}">
                <a16:creationId xmlns:a16="http://schemas.microsoft.com/office/drawing/2014/main" id="{5BEE979A-7197-380C-C3EC-EBE93D783920}"/>
              </a:ext>
            </a:extLst>
          </p:cNvPr>
          <p:cNvPicPr>
            <a:picLocks noChangeAspect="1"/>
          </p:cNvPicPr>
          <p:nvPr/>
        </p:nvPicPr>
        <p:blipFill>
          <a:blip r:embed="rId4"/>
          <a:stretch>
            <a:fillRect/>
          </a:stretch>
        </p:blipFill>
        <p:spPr>
          <a:xfrm>
            <a:off x="2823123" y="2024212"/>
            <a:ext cx="6534150" cy="1238250"/>
          </a:xfrm>
          <a:prstGeom prst="rect">
            <a:avLst/>
          </a:prstGeom>
          <a:ln w="19050">
            <a:gradFill flip="none" rotWithShape="1">
              <a:gsLst>
                <a:gs pos="0">
                  <a:srgbClr val="01023B"/>
                </a:gs>
                <a:gs pos="50000">
                  <a:srgbClr val="A53F52"/>
                </a:gs>
                <a:gs pos="100000">
                  <a:srgbClr val="EA9A5C"/>
                </a:gs>
              </a:gsLst>
              <a:lin ang="18900000" scaled="1"/>
              <a:tileRect/>
            </a:gradFill>
          </a:ln>
        </p:spPr>
      </p:pic>
      <p:cxnSp>
        <p:nvCxnSpPr>
          <p:cNvPr id="13" name="Straight Connector 12">
            <a:extLst>
              <a:ext uri="{FF2B5EF4-FFF2-40B4-BE49-F238E27FC236}">
                <a16:creationId xmlns:a16="http://schemas.microsoft.com/office/drawing/2014/main" id="{5299150A-FBC1-7D09-4C51-57AC6E231BC6}"/>
              </a:ext>
            </a:extLst>
          </p:cNvPr>
          <p:cNvCxnSpPr>
            <a:cxnSpLocks/>
          </p:cNvCxnSpPr>
          <p:nvPr/>
        </p:nvCxnSpPr>
        <p:spPr>
          <a:xfrm flipH="1" flipV="1">
            <a:off x="2493391" y="3860239"/>
            <a:ext cx="528942" cy="372473"/>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71C6BE76-A913-215F-543D-013BEB0E25EA}"/>
              </a:ext>
            </a:extLst>
          </p:cNvPr>
          <p:cNvSpPr txBox="1"/>
          <p:nvPr/>
        </p:nvSpPr>
        <p:spPr>
          <a:xfrm>
            <a:off x="770317" y="3493876"/>
            <a:ext cx="1906176" cy="1631216"/>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(Transaction) </a:t>
            </a:r>
            <a:r>
              <a:rPr lang="en-US" sz="2000" dirty="0">
                <a:solidFill>
                  <a:srgbClr val="A53F52"/>
                </a:solidFill>
                <a:latin typeface="Calibri" panose="020F0502020204030204"/>
              </a:rPr>
              <a:t>ID</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Jedinstveni</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identifikator</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transakcije</a:t>
            </a:r>
            <a:r>
              <a:rPr lang="en-US" sz="2000" dirty="0">
                <a:solidFill>
                  <a:sysClr val="windowText" lastClr="000000"/>
                </a:solidFill>
                <a:latin typeface="Calibri" panose="020F0502020204030204"/>
              </a:rPr>
              <a:t> po </a:t>
            </a:r>
            <a:r>
              <a:rPr lang="sr-Latn-RS" sz="2000" dirty="0">
                <a:solidFill>
                  <a:sysClr val="windowText" lastClr="000000"/>
                </a:solidFill>
                <a:latin typeface="Calibri" panose="020F0502020204030204"/>
              </a:rPr>
              <a:t>pošiljaocu</a:t>
            </a:r>
            <a:endParaRPr lang="sr-Latn-RS" sz="2000" dirty="0">
              <a:solidFill>
                <a:srgbClr val="EA9A5C"/>
              </a:solidFill>
              <a:latin typeface="Calibri" panose="020F0502020204030204"/>
            </a:endParaRPr>
          </a:p>
        </p:txBody>
      </p:sp>
      <p:cxnSp>
        <p:nvCxnSpPr>
          <p:cNvPr id="20" name="Straight Connector 19">
            <a:extLst>
              <a:ext uri="{FF2B5EF4-FFF2-40B4-BE49-F238E27FC236}">
                <a16:creationId xmlns:a16="http://schemas.microsoft.com/office/drawing/2014/main" id="{4E3080A7-6228-6861-A862-492AE4A045D5}"/>
              </a:ext>
            </a:extLst>
          </p:cNvPr>
          <p:cNvCxnSpPr>
            <a:cxnSpLocks/>
          </p:cNvCxnSpPr>
          <p:nvPr/>
        </p:nvCxnSpPr>
        <p:spPr>
          <a:xfrm flipH="1" flipV="1">
            <a:off x="2493391" y="3860239"/>
            <a:ext cx="528942" cy="738836"/>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37B57859-4530-161B-0F40-BE3DEB923461}"/>
              </a:ext>
            </a:extLst>
          </p:cNvPr>
          <p:cNvCxnSpPr>
            <a:cxnSpLocks/>
          </p:cNvCxnSpPr>
          <p:nvPr/>
        </p:nvCxnSpPr>
        <p:spPr>
          <a:xfrm flipV="1">
            <a:off x="5148955" y="4800603"/>
            <a:ext cx="279693" cy="471638"/>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8FE22A7A-B3A6-3089-D3B2-1B1CDA6C13F3}"/>
              </a:ext>
            </a:extLst>
          </p:cNvPr>
          <p:cNvCxnSpPr>
            <a:cxnSpLocks/>
          </p:cNvCxnSpPr>
          <p:nvPr/>
        </p:nvCxnSpPr>
        <p:spPr>
          <a:xfrm flipV="1">
            <a:off x="5148955" y="4442932"/>
            <a:ext cx="125465" cy="8293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075D30EB-6F71-EA5B-A4DD-72C94868D3C2}"/>
              </a:ext>
            </a:extLst>
          </p:cNvPr>
          <p:cNvCxnSpPr>
            <a:cxnSpLocks/>
          </p:cNvCxnSpPr>
          <p:nvPr/>
        </p:nvCxnSpPr>
        <p:spPr>
          <a:xfrm>
            <a:off x="5954233" y="3262462"/>
            <a:ext cx="0" cy="425094"/>
          </a:xfrm>
          <a:prstGeom prst="straightConnector1">
            <a:avLst/>
          </a:prstGeom>
          <a:ln>
            <a:gradFill>
              <a:gsLst>
                <a:gs pos="0">
                  <a:srgbClr val="01023B"/>
                </a:gs>
                <a:gs pos="50000">
                  <a:srgbClr val="A53F52"/>
                </a:gs>
                <a:gs pos="100000">
                  <a:srgbClr val="EA9A5C"/>
                </a:gs>
              </a:gsLst>
              <a:lin ang="5400000" scaled="1"/>
            </a:gradFill>
            <a:tailEnd type="triangle"/>
          </a:ln>
        </p:spPr>
        <p:style>
          <a:lnRef idx="3">
            <a:schemeClr val="dk1"/>
          </a:lnRef>
          <a:fillRef idx="0">
            <a:schemeClr val="dk1"/>
          </a:fillRef>
          <a:effectRef idx="2">
            <a:schemeClr val="dk1"/>
          </a:effectRef>
          <a:fontRef idx="minor">
            <a:schemeClr val="tx1"/>
          </a:fontRef>
        </p:style>
      </p:cxnSp>
      <p:sp>
        <p:nvSpPr>
          <p:cNvPr id="41" name="TextBox 40">
            <a:extLst>
              <a:ext uri="{FF2B5EF4-FFF2-40B4-BE49-F238E27FC236}">
                <a16:creationId xmlns:a16="http://schemas.microsoft.com/office/drawing/2014/main" id="{1783856C-CFCB-97F2-D195-E16179F41772}"/>
              </a:ext>
            </a:extLst>
          </p:cNvPr>
          <p:cNvSpPr txBox="1"/>
          <p:nvPr/>
        </p:nvSpPr>
        <p:spPr>
          <a:xfrm>
            <a:off x="4204695" y="5303409"/>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pošiljaoca</a:t>
            </a:r>
          </a:p>
        </p:txBody>
      </p:sp>
      <p:sp>
        <p:nvSpPr>
          <p:cNvPr id="42" name="TextBox 41">
            <a:extLst>
              <a:ext uri="{FF2B5EF4-FFF2-40B4-BE49-F238E27FC236}">
                <a16:creationId xmlns:a16="http://schemas.microsoft.com/office/drawing/2014/main" id="{2DA2B0E9-BB70-F4A4-EBD4-A31A9AE6DAF2}"/>
              </a:ext>
            </a:extLst>
          </p:cNvPr>
          <p:cNvSpPr txBox="1"/>
          <p:nvPr/>
        </p:nvSpPr>
        <p:spPr>
          <a:xfrm>
            <a:off x="6763354" y="5325000"/>
            <a:ext cx="1240572" cy="70788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Javni ključ </a:t>
            </a:r>
            <a:r>
              <a:rPr lang="sr-Latn-RS" sz="2000" dirty="0">
                <a:latin typeface="Calibri" panose="020F0502020204030204"/>
              </a:rPr>
              <a:t>primaoca</a:t>
            </a:r>
          </a:p>
        </p:txBody>
      </p:sp>
      <p:cxnSp>
        <p:nvCxnSpPr>
          <p:cNvPr id="43" name="Straight Connector 42">
            <a:extLst>
              <a:ext uri="{FF2B5EF4-FFF2-40B4-BE49-F238E27FC236}">
                <a16:creationId xmlns:a16="http://schemas.microsoft.com/office/drawing/2014/main" id="{3FBD28A1-B5E2-A9A8-5674-D4FA05722F32}"/>
              </a:ext>
            </a:extLst>
          </p:cNvPr>
          <p:cNvCxnSpPr>
            <a:cxnSpLocks/>
          </p:cNvCxnSpPr>
          <p:nvPr/>
        </p:nvCxnSpPr>
        <p:spPr>
          <a:xfrm flipH="1" flipV="1">
            <a:off x="6800628" y="4800603"/>
            <a:ext cx="456286" cy="524397"/>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64D69012-B85C-53AA-8605-53FA1AEEF094}"/>
              </a:ext>
            </a:extLst>
          </p:cNvPr>
          <p:cNvCxnSpPr>
            <a:cxnSpLocks/>
          </p:cNvCxnSpPr>
          <p:nvPr/>
        </p:nvCxnSpPr>
        <p:spPr>
          <a:xfrm flipH="1" flipV="1">
            <a:off x="6807193" y="4412106"/>
            <a:ext cx="449721" cy="912894"/>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
        <p:nvSpPr>
          <p:cNvPr id="48" name="TextBox 47">
            <a:extLst>
              <a:ext uri="{FF2B5EF4-FFF2-40B4-BE49-F238E27FC236}">
                <a16:creationId xmlns:a16="http://schemas.microsoft.com/office/drawing/2014/main" id="{1DEEB69B-BA36-4DE3-2D64-FC8D7FEC6EA5}"/>
              </a:ext>
            </a:extLst>
          </p:cNvPr>
          <p:cNvSpPr txBox="1"/>
          <p:nvPr/>
        </p:nvSpPr>
        <p:spPr>
          <a:xfrm>
            <a:off x="8744586" y="5303409"/>
            <a:ext cx="2037713" cy="1015663"/>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Potpis </a:t>
            </a:r>
            <a:r>
              <a:rPr lang="sr-Latn-RS" sz="2000" dirty="0">
                <a:latin typeface="Calibri" panose="020F0502020204030204"/>
              </a:rPr>
              <a:t>pošiljaoca (jedinstven za svaku transakciju)</a:t>
            </a:r>
          </a:p>
        </p:txBody>
      </p:sp>
      <p:cxnSp>
        <p:nvCxnSpPr>
          <p:cNvPr id="49" name="Straight Connector 48">
            <a:extLst>
              <a:ext uri="{FF2B5EF4-FFF2-40B4-BE49-F238E27FC236}">
                <a16:creationId xmlns:a16="http://schemas.microsoft.com/office/drawing/2014/main" id="{586CB265-F8AE-D3E6-3D16-4382742911B1}"/>
              </a:ext>
            </a:extLst>
          </p:cNvPr>
          <p:cNvCxnSpPr>
            <a:cxnSpLocks/>
          </p:cNvCxnSpPr>
          <p:nvPr/>
        </p:nvCxnSpPr>
        <p:spPr>
          <a:xfrm flipH="1" flipV="1">
            <a:off x="8410598" y="4454099"/>
            <a:ext cx="533377" cy="818142"/>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FF998709-B3F5-5A74-04C8-2F44FD4E1E4D}"/>
              </a:ext>
            </a:extLst>
          </p:cNvPr>
          <p:cNvCxnSpPr>
            <a:cxnSpLocks/>
          </p:cNvCxnSpPr>
          <p:nvPr/>
        </p:nvCxnSpPr>
        <p:spPr>
          <a:xfrm flipH="1" flipV="1">
            <a:off x="8410598" y="4847032"/>
            <a:ext cx="531415" cy="425209"/>
          </a:xfrm>
          <a:prstGeom prst="line">
            <a:avLst/>
          </a:prstGeom>
          <a:ln>
            <a:solidFill>
              <a:srgbClr val="A53F52"/>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00310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5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250"/>
                                        <p:tgtEl>
                                          <p:spTgt spid="20"/>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25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250"/>
                                        <p:tgtEl>
                                          <p:spTgt spid="41"/>
                                        </p:tgtEl>
                                      </p:cBhvr>
                                    </p:animEffect>
                                  </p:childTnLst>
                                </p:cTn>
                              </p:par>
                              <p:par>
                                <p:cTn id="25" presetID="10"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250"/>
                                        <p:tgtEl>
                                          <p:spTgt spid="27"/>
                                        </p:tgtEl>
                                      </p:cBhvr>
                                    </p:animEffect>
                                  </p:childTnLst>
                                </p:cTn>
                              </p:par>
                              <p:par>
                                <p:cTn id="28" presetID="10" presetClass="entr" presetSubtype="0"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250"/>
                                        <p:tgtEl>
                                          <p:spTgt spid="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par>
                                <p:cTn id="37" presetID="10" presetClass="entr" presetSubtype="0"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250"/>
                                        <p:tgtEl>
                                          <p:spTgt spid="48"/>
                                        </p:tgtEl>
                                      </p:cBhvr>
                                    </p:animEffect>
                                  </p:childTnLst>
                                </p:cTn>
                              </p:par>
                              <p:par>
                                <p:cTn id="45" presetID="10" presetClass="entr" presetSubtype="0" fill="hold" nodeType="with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250"/>
                                        <p:tgtEl>
                                          <p:spTgt spid="51"/>
                                        </p:tgtEl>
                                      </p:cBhvr>
                                    </p:animEffect>
                                  </p:childTnLst>
                                </p:cTn>
                              </p:par>
                              <p:par>
                                <p:cTn id="48" presetID="10" presetClass="entr" presetSubtype="0" fill="hold" nodeType="with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1" grpId="0"/>
      <p:bldP spid="42" grpId="0"/>
      <p:bldP spid="4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gradFill>
              <a:gsLst>
                <a:gs pos="0">
                  <a:srgbClr val="01023B"/>
                </a:gs>
                <a:gs pos="25000">
                  <a:srgbClr val="A53F52"/>
                </a:gs>
                <a:gs pos="100000">
                  <a:srgbClr val="EA9A5C"/>
                </a:gs>
              </a:gsLst>
              <a:lin ang="5400000" scaled="1"/>
            </a:gradFill>
          </a:ln>
        </p:spPr>
      </p:pic>
      <p:sp>
        <p:nvSpPr>
          <p:cNvPr id="3" name="TextBox 2">
            <a:extLst>
              <a:ext uri="{FF2B5EF4-FFF2-40B4-BE49-F238E27FC236}">
                <a16:creationId xmlns:a16="http://schemas.microsoft.com/office/drawing/2014/main" id="{FE57C01A-9E8F-D751-E69C-3B261BB6FDE7}"/>
              </a:ext>
            </a:extLst>
          </p:cNvPr>
          <p:cNvSpPr txBox="1"/>
          <p:nvPr/>
        </p:nvSpPr>
        <p:spPr>
          <a:xfrm>
            <a:off x="-2165" y="6075238"/>
            <a:ext cx="12191999"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Šta sprečava </a:t>
            </a:r>
            <a:r>
              <a:rPr lang="en-US" sz="2400" dirty="0" err="1">
                <a:solidFill>
                  <a:srgbClr val="01023B"/>
                </a:solidFill>
                <a:latin typeface="Calibri" panose="020F0502020204030204"/>
              </a:rPr>
              <a:t>korisnike</a:t>
            </a:r>
            <a:r>
              <a:rPr lang="sr-Latn-RS" sz="2400" dirty="0">
                <a:solidFill>
                  <a:srgbClr val="01023B"/>
                </a:solidFill>
                <a:latin typeface="Calibri" panose="020F0502020204030204"/>
              </a:rPr>
              <a:t> da </a:t>
            </a:r>
            <a:r>
              <a:rPr lang="en-US" sz="2400" dirty="0" err="1">
                <a:solidFill>
                  <a:srgbClr val="01023B"/>
                </a:solidFill>
                <a:latin typeface="Calibri" panose="020F0502020204030204"/>
              </a:rPr>
              <a:t>menjaju</a:t>
            </a:r>
            <a:r>
              <a:rPr lang="sr-Latn-RS" sz="2400" dirty="0">
                <a:solidFill>
                  <a:srgbClr val="01023B"/>
                </a:solidFill>
                <a:latin typeface="Calibri" panose="020F0502020204030204"/>
              </a:rPr>
              <a:t> s</a:t>
            </a:r>
            <a:r>
              <a:rPr lang="en-US" sz="2400" dirty="0" err="1">
                <a:solidFill>
                  <a:srgbClr val="01023B"/>
                </a:solidFill>
                <a:latin typeface="Calibri" panose="020F0502020204030204"/>
              </a:rPr>
              <a:t>voje</a:t>
            </a:r>
            <a:r>
              <a:rPr lang="sr-Latn-RS" sz="2400" dirty="0">
                <a:solidFill>
                  <a:srgbClr val="01023B"/>
                </a:solidFill>
                <a:latin typeface="Calibri" panose="020F0502020204030204"/>
              </a:rPr>
              <a:t> prethodn</a:t>
            </a:r>
            <a:r>
              <a:rPr lang="en-US" sz="2400" dirty="0">
                <a:solidFill>
                  <a:srgbClr val="01023B"/>
                </a:solidFill>
                <a:latin typeface="Calibri" panose="020F0502020204030204"/>
              </a:rPr>
              <a:t>e</a:t>
            </a:r>
            <a:r>
              <a:rPr lang="sr-Latn-RS" sz="2400" dirty="0">
                <a:solidFill>
                  <a:srgbClr val="01023B"/>
                </a:solidFill>
                <a:latin typeface="Calibri" panose="020F0502020204030204"/>
              </a:rPr>
              <a:t> transakcij</a:t>
            </a:r>
            <a:r>
              <a:rPr lang="en-US" sz="2400" dirty="0">
                <a:solidFill>
                  <a:srgbClr val="01023B"/>
                </a:solidFill>
                <a:latin typeface="Calibri" panose="020F0502020204030204"/>
              </a:rPr>
              <a:t>e?</a:t>
            </a:r>
            <a:endParaRPr lang="sr-Latn-RS" sz="2400" dirty="0">
              <a:solidFill>
                <a:srgbClr val="01023B"/>
              </a:solidFill>
              <a:latin typeface="Calibri" panose="020F0502020204030204"/>
            </a:endParaRPr>
          </a:p>
        </p:txBody>
      </p:sp>
    </p:spTree>
    <p:extLst>
      <p:ext uri="{BB962C8B-B14F-4D97-AF65-F5344CB8AC3E}">
        <p14:creationId xmlns:p14="http://schemas.microsoft.com/office/powerpoint/2010/main" val="315016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3" name="TextBox 2">
            <a:extLst>
              <a:ext uri="{FF2B5EF4-FFF2-40B4-BE49-F238E27FC236}">
                <a16:creationId xmlns:a16="http://schemas.microsoft.com/office/drawing/2014/main" id="{4E0FA06E-BC41-8120-8280-2A065115C583}"/>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Potrebno je namerno uvesti problem koji je računarima komplikovan za rešavanje</a:t>
            </a:r>
          </a:p>
        </p:txBody>
      </p:sp>
      <p:sp>
        <p:nvSpPr>
          <p:cNvPr id="2" name="TextBox 1">
            <a:extLst>
              <a:ext uri="{FF2B5EF4-FFF2-40B4-BE49-F238E27FC236}">
                <a16:creationId xmlns:a16="http://schemas.microsoft.com/office/drawing/2014/main" id="{698CC199-6201-01D9-387A-04C5D79505F0}"/>
              </a:ext>
            </a:extLst>
          </p:cNvPr>
          <p:cNvSpPr txBox="1"/>
          <p:nvPr/>
        </p:nvSpPr>
        <p:spPr>
          <a:xfrm>
            <a:off x="542486" y="4250140"/>
            <a:ext cx="11107027" cy="1477328"/>
          </a:xfrm>
          <a:prstGeom prst="rect">
            <a:avLst/>
          </a:prstGeom>
          <a:noFill/>
        </p:spPr>
        <p:txBody>
          <a:bodyPr wrap="square" rtlCol="0">
            <a:spAutoFit/>
          </a:bodyPr>
          <a:lstStyle/>
          <a:p>
            <a:pPr>
              <a:spcAft>
                <a:spcPts val="1200"/>
              </a:spcAft>
            </a:pPr>
            <a:r>
              <a:rPr lang="sr-Latn-RS" sz="2000" dirty="0">
                <a:latin typeface="Calibri" panose="020F0502020204030204"/>
              </a:rPr>
              <a:t>Jedan od mogućih načina </a:t>
            </a:r>
            <a:r>
              <a:rPr lang="en-US" sz="2000" dirty="0">
                <a:latin typeface="Calibri" panose="020F0502020204030204"/>
              </a:rPr>
              <a:t>da </a:t>
            </a:r>
            <a:r>
              <a:rPr lang="en-US" sz="2000" dirty="0" err="1">
                <a:latin typeface="Calibri" panose="020F0502020204030204"/>
              </a:rPr>
              <a:t>ovo</a:t>
            </a:r>
            <a:r>
              <a:rPr lang="en-US" sz="2000" dirty="0">
                <a:latin typeface="Calibri" panose="020F0502020204030204"/>
              </a:rPr>
              <a:t> </a:t>
            </a:r>
            <a:r>
              <a:rPr lang="en-US" sz="2000" dirty="0" err="1">
                <a:latin typeface="Calibri" panose="020F0502020204030204"/>
              </a:rPr>
              <a:t>postignemo</a:t>
            </a:r>
            <a:r>
              <a:rPr lang="en-US" sz="2000" dirty="0">
                <a:latin typeface="Calibri" panose="020F0502020204030204"/>
              </a:rPr>
              <a:t> </a:t>
            </a:r>
            <a:r>
              <a:rPr lang="sr-Latn-RS" sz="2000" dirty="0">
                <a:latin typeface="Calibri" panose="020F0502020204030204"/>
              </a:rPr>
              <a:t>jeste </a:t>
            </a:r>
            <a:r>
              <a:rPr lang="sr-Latn-RS" sz="2000" dirty="0">
                <a:solidFill>
                  <a:srgbClr val="A53F52"/>
                </a:solidFill>
                <a:latin typeface="Calibri" panose="020F0502020204030204"/>
              </a:rPr>
              <a:t>rudarenje</a:t>
            </a:r>
            <a:r>
              <a:rPr lang="sr-Latn-RS" sz="2000" dirty="0">
                <a:latin typeface="Calibri" panose="020F0502020204030204"/>
              </a:rPr>
              <a:t> </a:t>
            </a:r>
            <a:r>
              <a:rPr lang="sr-Latn-RS" sz="2000" dirty="0">
                <a:solidFill>
                  <a:srgbClr val="A53F52"/>
                </a:solidFill>
                <a:latin typeface="Calibri" panose="020F0502020204030204"/>
              </a:rPr>
              <a:t>(mining) </a:t>
            </a:r>
            <a:r>
              <a:rPr lang="sr-Latn-RS" sz="2000" dirty="0">
                <a:latin typeface="Calibri" panose="020F0502020204030204"/>
              </a:rPr>
              <a:t>– i za nove blokove i za izmenu starih</a:t>
            </a:r>
          </a:p>
          <a:p>
            <a:pPr>
              <a:spcAft>
                <a:spcPts val="1200"/>
              </a:spcAft>
            </a:pPr>
            <a:r>
              <a:rPr lang="sr-Latn-RS" sz="2000" dirty="0">
                <a:latin typeface="Calibri" panose="020F0502020204030204"/>
              </a:rPr>
              <a:t>Znamo već da je (računarski) nemoguće dobiti ulaz heš funkcije na osnovu izlaza – jedini način je testiranje svih mogućih kombinacija ulaza dok ne dobijemo traženi izlaz</a:t>
            </a:r>
          </a:p>
        </p:txBody>
      </p:sp>
      <p:sp>
        <p:nvSpPr>
          <p:cNvPr id="5" name="Rectangle 4">
            <a:extLst>
              <a:ext uri="{FF2B5EF4-FFF2-40B4-BE49-F238E27FC236}">
                <a16:creationId xmlns:a16="http://schemas.microsoft.com/office/drawing/2014/main" id="{C2337205-D8C9-2D4C-89C3-35EF6E71FDAE}"/>
              </a:ext>
            </a:extLst>
          </p:cNvPr>
          <p:cNvSpPr/>
          <p:nvPr/>
        </p:nvSpPr>
        <p:spPr>
          <a:xfrm>
            <a:off x="1405287" y="2507515"/>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5DE93B73-565E-A5B9-2BAF-9740181309A8}"/>
              </a:ext>
            </a:extLst>
          </p:cNvPr>
          <p:cNvGrpSpPr/>
          <p:nvPr/>
        </p:nvGrpSpPr>
        <p:grpSpPr>
          <a:xfrm>
            <a:off x="2358188" y="2507515"/>
            <a:ext cx="1394060" cy="936404"/>
            <a:chOff x="2358188" y="2141980"/>
            <a:chExt cx="1394060" cy="936404"/>
          </a:xfrm>
        </p:grpSpPr>
        <p:sp>
          <p:nvSpPr>
            <p:cNvPr id="7" name="Rectangle 6">
              <a:extLst>
                <a:ext uri="{FF2B5EF4-FFF2-40B4-BE49-F238E27FC236}">
                  <a16:creationId xmlns:a16="http://schemas.microsoft.com/office/drawing/2014/main" id="{7025F3A6-9321-AD23-E68B-86C44F45D815}"/>
                </a:ext>
              </a:extLst>
            </p:cNvPr>
            <p:cNvSpPr/>
            <p:nvPr/>
          </p:nvSpPr>
          <p:spPr>
            <a:xfrm>
              <a:off x="2799347"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08D3DD9-C9DF-2D58-E8D5-31591541B5D3}"/>
                </a:ext>
              </a:extLst>
            </p:cNvPr>
            <p:cNvCxnSpPr>
              <a:cxnSpLocks/>
              <a:stCxn id="5" idx="3"/>
              <a:endCxn id="7" idx="1"/>
            </p:cNvCxnSpPr>
            <p:nvPr/>
          </p:nvCxnSpPr>
          <p:spPr>
            <a:xfrm>
              <a:off x="2358188" y="2600557"/>
              <a:ext cx="441159" cy="96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8" name="Group 17">
            <a:extLst>
              <a:ext uri="{FF2B5EF4-FFF2-40B4-BE49-F238E27FC236}">
                <a16:creationId xmlns:a16="http://schemas.microsoft.com/office/drawing/2014/main" id="{8263ADD5-7639-253F-09AA-68A8C2C25E15}"/>
              </a:ext>
            </a:extLst>
          </p:cNvPr>
          <p:cNvGrpSpPr/>
          <p:nvPr/>
        </p:nvGrpSpPr>
        <p:grpSpPr>
          <a:xfrm>
            <a:off x="3761873" y="2507515"/>
            <a:ext cx="1403685" cy="936404"/>
            <a:chOff x="3752248" y="2141980"/>
            <a:chExt cx="1403685" cy="936404"/>
          </a:xfrm>
        </p:grpSpPr>
        <p:sp>
          <p:nvSpPr>
            <p:cNvPr id="8" name="Rectangle 7">
              <a:extLst>
                <a:ext uri="{FF2B5EF4-FFF2-40B4-BE49-F238E27FC236}">
                  <a16:creationId xmlns:a16="http://schemas.microsoft.com/office/drawing/2014/main" id="{C1C0A9F4-A19B-4984-8901-859833435B2A}"/>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E5DC178C-3D77-AC4D-EF4A-356991E4BFD9}"/>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17" name="Group 16">
            <a:extLst>
              <a:ext uri="{FF2B5EF4-FFF2-40B4-BE49-F238E27FC236}">
                <a16:creationId xmlns:a16="http://schemas.microsoft.com/office/drawing/2014/main" id="{A54739F3-7681-D9F6-9F2B-F4A4D8564D66}"/>
              </a:ext>
            </a:extLst>
          </p:cNvPr>
          <p:cNvGrpSpPr/>
          <p:nvPr/>
        </p:nvGrpSpPr>
        <p:grpSpPr>
          <a:xfrm>
            <a:off x="5165558" y="2507514"/>
            <a:ext cx="1403685" cy="936404"/>
            <a:chOff x="5155933" y="2141979"/>
            <a:chExt cx="1403685" cy="936404"/>
          </a:xfrm>
        </p:grpSpPr>
        <p:sp>
          <p:nvSpPr>
            <p:cNvPr id="10" name="Rectangle 9">
              <a:extLst>
                <a:ext uri="{FF2B5EF4-FFF2-40B4-BE49-F238E27FC236}">
                  <a16:creationId xmlns:a16="http://schemas.microsoft.com/office/drawing/2014/main" id="{27911262-1B21-3F34-D285-56CCCF573B2F}"/>
                </a:ext>
              </a:extLst>
            </p:cNvPr>
            <p:cNvSpPr/>
            <p:nvPr/>
          </p:nvSpPr>
          <p:spPr>
            <a:xfrm>
              <a:off x="5606717" y="2141979"/>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E8D80580-324F-D50E-C11C-56F86F4143AC}"/>
                </a:ext>
              </a:extLst>
            </p:cNvPr>
            <p:cNvCxnSpPr/>
            <p:nvPr/>
          </p:nvCxnSpPr>
          <p:spPr>
            <a:xfrm>
              <a:off x="5155933"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1" name="Group 20">
            <a:extLst>
              <a:ext uri="{FF2B5EF4-FFF2-40B4-BE49-F238E27FC236}">
                <a16:creationId xmlns:a16="http://schemas.microsoft.com/office/drawing/2014/main" id="{D08FE2D7-15E7-1D96-2760-D700FA587575}"/>
              </a:ext>
            </a:extLst>
          </p:cNvPr>
          <p:cNvGrpSpPr/>
          <p:nvPr/>
        </p:nvGrpSpPr>
        <p:grpSpPr>
          <a:xfrm>
            <a:off x="5165812" y="2509897"/>
            <a:ext cx="1403685" cy="936404"/>
            <a:chOff x="3752248" y="2141980"/>
            <a:chExt cx="1403685" cy="936404"/>
          </a:xfrm>
        </p:grpSpPr>
        <p:sp>
          <p:nvSpPr>
            <p:cNvPr id="22" name="Rectangle 21">
              <a:extLst>
                <a:ext uri="{FF2B5EF4-FFF2-40B4-BE49-F238E27FC236}">
                  <a16:creationId xmlns:a16="http://schemas.microsoft.com/office/drawing/2014/main" id="{72F4B786-14D8-FDFC-F97A-919690564E8F}"/>
                </a:ext>
              </a:extLst>
            </p:cNvPr>
            <p:cNvSpPr/>
            <p:nvPr/>
          </p:nvSpPr>
          <p:spPr>
            <a:xfrm>
              <a:off x="4203032" y="2141980"/>
              <a:ext cx="952901" cy="936404"/>
            </a:xfrm>
            <a:prstGeom prst="rect">
              <a:avLst/>
            </a:prstGeom>
            <a:solidFill>
              <a:schemeClr val="accent2">
                <a:lumMod val="60000"/>
                <a:lumOff val="40000"/>
              </a:schemeClr>
            </a:solid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209665F4-5856-CB2E-B832-BB80C12AAF08}"/>
                </a:ext>
              </a:extLst>
            </p:cNvPr>
            <p:cNvCxnSpPr/>
            <p:nvPr/>
          </p:nvCxnSpPr>
          <p:spPr>
            <a:xfrm>
              <a:off x="3752248" y="2610182"/>
              <a:ext cx="45078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24" name="Group 23">
            <a:extLst>
              <a:ext uri="{FF2B5EF4-FFF2-40B4-BE49-F238E27FC236}">
                <a16:creationId xmlns:a16="http://schemas.microsoft.com/office/drawing/2014/main" id="{D6FF4DB3-3FA6-09D7-754D-1B5654405085}"/>
              </a:ext>
            </a:extLst>
          </p:cNvPr>
          <p:cNvGrpSpPr/>
          <p:nvPr/>
        </p:nvGrpSpPr>
        <p:grpSpPr>
          <a:xfrm>
            <a:off x="6569243" y="2510604"/>
            <a:ext cx="1403685" cy="936404"/>
            <a:chOff x="3752248" y="2141980"/>
            <a:chExt cx="1403685" cy="936404"/>
          </a:xfrm>
        </p:grpSpPr>
        <p:sp>
          <p:nvSpPr>
            <p:cNvPr id="26" name="Rectangle 25">
              <a:extLst>
                <a:ext uri="{FF2B5EF4-FFF2-40B4-BE49-F238E27FC236}">
                  <a16:creationId xmlns:a16="http://schemas.microsoft.com/office/drawing/2014/main" id="{5402A378-E803-944D-0D55-1B7E0073E34F}"/>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F581F161-44D5-4565-6BA4-92F852300F7C}"/>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29" name="Group 28">
            <a:extLst>
              <a:ext uri="{FF2B5EF4-FFF2-40B4-BE49-F238E27FC236}">
                <a16:creationId xmlns:a16="http://schemas.microsoft.com/office/drawing/2014/main" id="{578B5F0D-E35E-2E3B-3B7B-01527CA46A0D}"/>
              </a:ext>
            </a:extLst>
          </p:cNvPr>
          <p:cNvGrpSpPr/>
          <p:nvPr/>
        </p:nvGrpSpPr>
        <p:grpSpPr>
          <a:xfrm>
            <a:off x="5163857" y="2509897"/>
            <a:ext cx="1403685" cy="936404"/>
            <a:chOff x="3752248" y="2141980"/>
            <a:chExt cx="1403685" cy="936404"/>
          </a:xfrm>
          <a:solidFill>
            <a:srgbClr val="DB4545"/>
          </a:solidFill>
        </p:grpSpPr>
        <p:sp>
          <p:nvSpPr>
            <p:cNvPr id="30" name="Rectangle 29">
              <a:extLst>
                <a:ext uri="{FF2B5EF4-FFF2-40B4-BE49-F238E27FC236}">
                  <a16:creationId xmlns:a16="http://schemas.microsoft.com/office/drawing/2014/main" id="{24E0EF85-2679-2DD3-39F0-ECF63B9347A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BE89998F-23B5-C8AE-D04B-D6748582F77B}"/>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6" name="Group 35">
            <a:extLst>
              <a:ext uri="{FF2B5EF4-FFF2-40B4-BE49-F238E27FC236}">
                <a16:creationId xmlns:a16="http://schemas.microsoft.com/office/drawing/2014/main" id="{9C286B1D-561F-DE70-41EA-199688ED2834}"/>
              </a:ext>
            </a:extLst>
          </p:cNvPr>
          <p:cNvGrpSpPr/>
          <p:nvPr/>
        </p:nvGrpSpPr>
        <p:grpSpPr>
          <a:xfrm>
            <a:off x="6570603" y="2510541"/>
            <a:ext cx="1403685" cy="936404"/>
            <a:chOff x="3752248" y="2141980"/>
            <a:chExt cx="1403685" cy="936404"/>
          </a:xfrm>
          <a:solidFill>
            <a:schemeClr val="accent2">
              <a:lumMod val="60000"/>
              <a:lumOff val="40000"/>
            </a:schemeClr>
          </a:solidFill>
        </p:grpSpPr>
        <p:sp>
          <p:nvSpPr>
            <p:cNvPr id="37" name="Rectangle 36">
              <a:extLst>
                <a:ext uri="{FF2B5EF4-FFF2-40B4-BE49-F238E27FC236}">
                  <a16:creationId xmlns:a16="http://schemas.microsoft.com/office/drawing/2014/main" id="{420162C7-182D-8B51-7C02-261873C94AC0}"/>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BDFDA39D-682E-26DB-2F39-F26AF22B118A}"/>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grpSp>
        <p:nvGrpSpPr>
          <p:cNvPr id="39" name="Group 38">
            <a:extLst>
              <a:ext uri="{FF2B5EF4-FFF2-40B4-BE49-F238E27FC236}">
                <a16:creationId xmlns:a16="http://schemas.microsoft.com/office/drawing/2014/main" id="{DA2E2D44-82F6-175F-6818-6E9202A2FDC2}"/>
              </a:ext>
            </a:extLst>
          </p:cNvPr>
          <p:cNvGrpSpPr/>
          <p:nvPr/>
        </p:nvGrpSpPr>
        <p:grpSpPr>
          <a:xfrm>
            <a:off x="7972928" y="2504425"/>
            <a:ext cx="1403685" cy="936404"/>
            <a:chOff x="3752248" y="2141980"/>
            <a:chExt cx="1403685" cy="936404"/>
          </a:xfrm>
        </p:grpSpPr>
        <p:sp>
          <p:nvSpPr>
            <p:cNvPr id="40" name="Rectangle 39">
              <a:extLst>
                <a:ext uri="{FF2B5EF4-FFF2-40B4-BE49-F238E27FC236}">
                  <a16:creationId xmlns:a16="http://schemas.microsoft.com/office/drawing/2014/main" id="{050C780F-AA86-6CCE-33D0-EDB3EDF9FF74}"/>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3F564018-74BF-B58A-39CE-974147B28183}"/>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45" name="Group 44">
            <a:extLst>
              <a:ext uri="{FF2B5EF4-FFF2-40B4-BE49-F238E27FC236}">
                <a16:creationId xmlns:a16="http://schemas.microsoft.com/office/drawing/2014/main" id="{C97C08B1-C7EA-C7B0-30BD-0E0B6D017AEC}"/>
              </a:ext>
            </a:extLst>
          </p:cNvPr>
          <p:cNvGrpSpPr/>
          <p:nvPr/>
        </p:nvGrpSpPr>
        <p:grpSpPr>
          <a:xfrm>
            <a:off x="9374912" y="2504425"/>
            <a:ext cx="1403685" cy="936404"/>
            <a:chOff x="3752248" y="2141980"/>
            <a:chExt cx="1403685" cy="936404"/>
          </a:xfrm>
        </p:grpSpPr>
        <p:sp>
          <p:nvSpPr>
            <p:cNvPr id="47" name="Rectangle 46">
              <a:extLst>
                <a:ext uri="{FF2B5EF4-FFF2-40B4-BE49-F238E27FC236}">
                  <a16:creationId xmlns:a16="http://schemas.microsoft.com/office/drawing/2014/main" id="{9CB59730-E84D-E9B9-B55C-CECA51CCC235}"/>
                </a:ext>
              </a:extLst>
            </p:cNvPr>
            <p:cNvSpPr/>
            <p:nvPr/>
          </p:nvSpPr>
          <p:spPr>
            <a:xfrm>
              <a:off x="4203032" y="2141980"/>
              <a:ext cx="952901" cy="93640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E3E68528-875B-AA20-14D8-DCF7E0D7C431}"/>
                </a:ext>
              </a:extLst>
            </p:cNvPr>
            <p:cNvCxnSpPr/>
            <p:nvPr/>
          </p:nvCxnSpPr>
          <p:spPr>
            <a:xfrm>
              <a:off x="3752248" y="2610182"/>
              <a:ext cx="45078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grpSp>
        <p:nvGrpSpPr>
          <p:cNvPr id="52" name="Group 51">
            <a:extLst>
              <a:ext uri="{FF2B5EF4-FFF2-40B4-BE49-F238E27FC236}">
                <a16:creationId xmlns:a16="http://schemas.microsoft.com/office/drawing/2014/main" id="{84FDC3FF-E838-74DC-05E7-AF501345B321}"/>
              </a:ext>
            </a:extLst>
          </p:cNvPr>
          <p:cNvGrpSpPr/>
          <p:nvPr/>
        </p:nvGrpSpPr>
        <p:grpSpPr>
          <a:xfrm>
            <a:off x="6570603" y="2509899"/>
            <a:ext cx="1403685" cy="936404"/>
            <a:chOff x="3752248" y="2141980"/>
            <a:chExt cx="1403685" cy="936404"/>
          </a:xfrm>
          <a:solidFill>
            <a:srgbClr val="DB4545"/>
          </a:solidFill>
        </p:grpSpPr>
        <p:sp>
          <p:nvSpPr>
            <p:cNvPr id="53" name="Rectangle 52">
              <a:extLst>
                <a:ext uri="{FF2B5EF4-FFF2-40B4-BE49-F238E27FC236}">
                  <a16:creationId xmlns:a16="http://schemas.microsoft.com/office/drawing/2014/main" id="{60B4ECC9-ED83-86DB-3826-D91007C30EC5}"/>
                </a:ext>
              </a:extLst>
            </p:cNvPr>
            <p:cNvSpPr/>
            <p:nvPr/>
          </p:nvSpPr>
          <p:spPr>
            <a:xfrm>
              <a:off x="4203032" y="2141980"/>
              <a:ext cx="952901" cy="936404"/>
            </a:xfrm>
            <a:prstGeom prst="rect">
              <a:avLst/>
            </a:prstGeom>
            <a:grpFill/>
            <a:ln>
              <a:solidFill>
                <a:srgbClr val="FF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71A3E7DC-5A8C-8825-8846-E90BC5181254}"/>
                </a:ext>
              </a:extLst>
            </p:cNvPr>
            <p:cNvCxnSpPr/>
            <p:nvPr/>
          </p:nvCxnSpPr>
          <p:spPr>
            <a:xfrm>
              <a:off x="3752248" y="2610182"/>
              <a:ext cx="450784" cy="0"/>
            </a:xfrm>
            <a:prstGeom prst="straightConnector1">
              <a:avLst/>
            </a:prstGeom>
            <a:grpFill/>
            <a:ln>
              <a:solidFill>
                <a:schemeClr val="tx1"/>
              </a:solidFill>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9846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250"/>
                                        <p:tgtEl>
                                          <p:spTgt spid="21"/>
                                        </p:tgtEl>
                                      </p:cBhvr>
                                    </p:animEffect>
                                  </p:childTnLst>
                                </p:cTn>
                              </p:par>
                              <p:par>
                                <p:cTn id="13" presetID="10" presetClass="exit" presetSubtype="0" fill="hold" nodeType="withEffect">
                                  <p:stCondLst>
                                    <p:cond delay="0"/>
                                  </p:stCondLst>
                                  <p:childTnLst>
                                    <p:animEffect transition="out" filter="fade">
                                      <p:cBhvr>
                                        <p:cTn id="14" dur="250"/>
                                        <p:tgtEl>
                                          <p:spTgt spid="17"/>
                                        </p:tgtEl>
                                      </p:cBhvr>
                                    </p:animEffect>
                                    <p:set>
                                      <p:cBhvr>
                                        <p:cTn id="15" dur="1" fill="hold">
                                          <p:stCondLst>
                                            <p:cond delay="249"/>
                                          </p:stCondLst>
                                        </p:cTn>
                                        <p:tgtEl>
                                          <p:spTgt spid="1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25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250"/>
                                        <p:tgtEl>
                                          <p:spTgt spid="29"/>
                                        </p:tgtEl>
                                      </p:cBhvr>
                                    </p:animEffect>
                                  </p:childTnLst>
                                </p:cTn>
                              </p:par>
                              <p:par>
                                <p:cTn id="26" presetID="10" presetClass="exit" presetSubtype="0" fill="hold" nodeType="withEffect">
                                  <p:stCondLst>
                                    <p:cond delay="0"/>
                                  </p:stCondLst>
                                  <p:childTnLst>
                                    <p:animEffect transition="out" filter="fade">
                                      <p:cBhvr>
                                        <p:cTn id="27" dur="250"/>
                                        <p:tgtEl>
                                          <p:spTgt spid="21"/>
                                        </p:tgtEl>
                                      </p:cBhvr>
                                    </p:animEffect>
                                    <p:set>
                                      <p:cBhvr>
                                        <p:cTn id="28" dur="1" fill="hold">
                                          <p:stCondLst>
                                            <p:cond delay="249"/>
                                          </p:stCondLst>
                                        </p:cTn>
                                        <p:tgtEl>
                                          <p:spTgt spid="2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250"/>
                                        <p:tgtEl>
                                          <p:spTgt spid="36"/>
                                        </p:tgtEl>
                                      </p:cBhvr>
                                    </p:animEffect>
                                  </p:childTnLst>
                                </p:cTn>
                              </p:par>
                              <p:par>
                                <p:cTn id="34" presetID="10" presetClass="exit" presetSubtype="0" fill="hold" nodeType="withEffect">
                                  <p:stCondLst>
                                    <p:cond delay="0"/>
                                  </p:stCondLst>
                                  <p:childTnLst>
                                    <p:animEffect transition="out" filter="fade">
                                      <p:cBhvr>
                                        <p:cTn id="35" dur="250"/>
                                        <p:tgtEl>
                                          <p:spTgt spid="24"/>
                                        </p:tgtEl>
                                      </p:cBhvr>
                                    </p:animEffect>
                                    <p:set>
                                      <p:cBhvr>
                                        <p:cTn id="36" dur="1" fill="hold">
                                          <p:stCondLst>
                                            <p:cond delay="249"/>
                                          </p:stCondLst>
                                        </p:cTn>
                                        <p:tgtEl>
                                          <p:spTgt spid="2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250"/>
                                        <p:tgtEl>
                                          <p:spTgt spid="3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250"/>
                                        <p:tgtEl>
                                          <p:spTgt spid="4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250"/>
                                        <p:tgtEl>
                                          <p:spTgt spid="52"/>
                                        </p:tgtEl>
                                      </p:cBhvr>
                                    </p:animEffect>
                                  </p:childTnLst>
                                </p:cTn>
                              </p:par>
                              <p:par>
                                <p:cTn id="52" presetID="10" presetClass="exit" presetSubtype="0" fill="hold" nodeType="withEffect">
                                  <p:stCondLst>
                                    <p:cond delay="0"/>
                                  </p:stCondLst>
                                  <p:childTnLst>
                                    <p:animEffect transition="out" filter="fade">
                                      <p:cBhvr>
                                        <p:cTn id="53" dur="250"/>
                                        <p:tgtEl>
                                          <p:spTgt spid="36"/>
                                        </p:tgtEl>
                                      </p:cBhvr>
                                    </p:animEffect>
                                    <p:set>
                                      <p:cBhvr>
                                        <p:cTn id="54" dur="1" fill="hold">
                                          <p:stCondLst>
                                            <p:cond delay="24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TEŽINA RUDARENJA</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6" y="1233449"/>
            <a:ext cx="11209961" cy="1785104"/>
          </a:xfrm>
          <a:prstGeom prst="rect">
            <a:avLst/>
          </a:prstGeom>
          <a:noFill/>
        </p:spPr>
        <p:txBody>
          <a:bodyPr wrap="square" rtlCol="0">
            <a:spAutoFit/>
          </a:bodyPr>
          <a:lstStyle/>
          <a:p>
            <a:pPr>
              <a:spcAft>
                <a:spcPts val="1200"/>
              </a:spcAft>
            </a:pPr>
            <a:r>
              <a:rPr lang="sr-Latn-RS" sz="2000" dirty="0">
                <a:latin typeface="Calibri" panose="020F0502020204030204"/>
              </a:rPr>
              <a:t>Postavljamo uslov da željeni heš izlaz bloka mora biti manji ili jednak nekoj vrednosti</a:t>
            </a:r>
          </a:p>
          <a:p>
            <a:pPr>
              <a:spcAft>
                <a:spcPts val="1200"/>
              </a:spcAft>
            </a:pPr>
            <a:r>
              <a:rPr lang="sr-Latn-RS" sz="2000" dirty="0">
                <a:latin typeface="Calibri" panose="020F0502020204030204"/>
              </a:rPr>
              <a:t>Maksimalnu moguću heš vrednost možemo podesiti pomoću težine (</a:t>
            </a:r>
            <a:r>
              <a:rPr lang="sr-Latn-RS" sz="2000" dirty="0">
                <a:solidFill>
                  <a:srgbClr val="A53F52"/>
                </a:solidFill>
                <a:latin typeface="Calibri" panose="020F0502020204030204"/>
              </a:rPr>
              <a:t>Difficulty</a:t>
            </a:r>
            <a:r>
              <a:rPr lang="sr-Latn-RS" sz="2000" dirty="0">
                <a:latin typeface="Calibri" panose="020F0502020204030204"/>
              </a:rPr>
              <a:t>)</a:t>
            </a:r>
          </a:p>
          <a:p>
            <a:pPr>
              <a:spcAft>
                <a:spcPts val="1200"/>
              </a:spcAft>
            </a:pPr>
            <a:r>
              <a:rPr lang="sr-Latn-RS" sz="2000" dirty="0">
                <a:solidFill>
                  <a:srgbClr val="A53F52"/>
                </a:solidFill>
                <a:latin typeface="Calibri" panose="020F0502020204030204"/>
              </a:rPr>
              <a:t>Težina (Difficulty) </a:t>
            </a:r>
            <a:r>
              <a:rPr lang="en-US" sz="2000" dirty="0">
                <a:latin typeface="Calibri" panose="020F0502020204030204"/>
              </a:rPr>
              <a:t>= </a:t>
            </a:r>
            <a:r>
              <a:rPr lang="en-US" sz="2000" dirty="0" err="1">
                <a:latin typeface="Calibri" panose="020F0502020204030204"/>
              </a:rPr>
              <a:t>broj</a:t>
            </a:r>
            <a:r>
              <a:rPr lang="en-US" sz="2000" dirty="0">
                <a:latin typeface="Calibri" panose="020F0502020204030204"/>
              </a:rPr>
              <a:t> </a:t>
            </a:r>
            <a:r>
              <a:rPr lang="en-US" sz="2000" dirty="0" err="1">
                <a:latin typeface="Calibri" panose="020F0502020204030204"/>
              </a:rPr>
              <a:t>prefiksnih</a:t>
            </a:r>
            <a:r>
              <a:rPr lang="en-US" sz="2000" dirty="0">
                <a:latin typeface="Calibri" panose="020F0502020204030204"/>
              </a:rPr>
              <a:t> </a:t>
            </a:r>
            <a:r>
              <a:rPr lang="en-US" sz="2000" dirty="0" err="1">
                <a:latin typeface="Calibri" panose="020F0502020204030204"/>
              </a:rPr>
              <a:t>nula</a:t>
            </a:r>
            <a:r>
              <a:rPr lang="en-US" sz="2000" dirty="0">
                <a:latin typeface="Calibri" panose="020F0502020204030204"/>
              </a:rPr>
              <a:t> </a:t>
            </a:r>
            <a:r>
              <a:rPr lang="en-US" sz="2000" dirty="0" err="1">
                <a:latin typeface="Calibri" panose="020F0502020204030204"/>
              </a:rPr>
              <a:t>kojim</a:t>
            </a:r>
            <a:r>
              <a:rPr lang="en-US" sz="2000" dirty="0">
                <a:latin typeface="Calibri" panose="020F0502020204030204"/>
              </a:rPr>
              <a:t> mora da po</a:t>
            </a:r>
            <a:r>
              <a:rPr lang="sr-Latn-RS" sz="2000" dirty="0">
                <a:latin typeface="Calibri" panose="020F0502020204030204"/>
              </a:rPr>
              <a:t>činje binarna heš vrednost bloka</a:t>
            </a:r>
          </a:p>
          <a:p>
            <a:pPr>
              <a:spcAft>
                <a:spcPts val="1200"/>
              </a:spcAft>
            </a:pPr>
            <a:r>
              <a:rPr lang="sr-Latn-RS" sz="2000" dirty="0">
                <a:solidFill>
                  <a:sysClr val="windowText" lastClr="000000"/>
                </a:solidFill>
                <a:latin typeface="Calibri" panose="020F0502020204030204"/>
              </a:rPr>
              <a:t>Pošto je zasebno polje - moguće je menjati težinu od bloka do bloka u zavisnosti od broja korisnika sistema</a:t>
            </a:r>
          </a:p>
        </p:txBody>
      </p:sp>
      <p:pic>
        <p:nvPicPr>
          <p:cNvPr id="9" name="Picture Placeholder 7">
            <a:extLst>
              <a:ext uri="{FF2B5EF4-FFF2-40B4-BE49-F238E27FC236}">
                <a16:creationId xmlns:a16="http://schemas.microsoft.com/office/drawing/2014/main" id="{260A4173-EF69-A304-0150-82043AFA40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0208" y="3157052"/>
            <a:ext cx="11911584" cy="2946876"/>
          </a:xfrm>
          <a:prstGeom prst="rect">
            <a:avLst/>
          </a:prstGeom>
          <a:ln w="19050">
            <a:noFill/>
          </a:ln>
        </p:spPr>
      </p:pic>
      <p:sp>
        <p:nvSpPr>
          <p:cNvPr id="12" name="TextBox 11">
            <a:extLst>
              <a:ext uri="{FF2B5EF4-FFF2-40B4-BE49-F238E27FC236}">
                <a16:creationId xmlns:a16="http://schemas.microsoft.com/office/drawing/2014/main" id="{14ED0F44-B5E0-325A-2033-7E7C0AA0C687}"/>
              </a:ext>
            </a:extLst>
          </p:cNvPr>
          <p:cNvSpPr txBox="1"/>
          <p:nvPr/>
        </p:nvSpPr>
        <p:spPr>
          <a:xfrm>
            <a:off x="1418122" y="6242428"/>
            <a:ext cx="9355756" cy="461665"/>
          </a:xfrm>
          <a:prstGeom prst="rect">
            <a:avLst/>
          </a:prstGeom>
          <a:noFill/>
        </p:spPr>
        <p:txBody>
          <a:bodyPr wrap="square" rtlCol="0">
            <a:spAutoFit/>
          </a:bodyPr>
          <a:lstStyle/>
          <a:p>
            <a:pPr algn="ctr">
              <a:spcAft>
                <a:spcPts val="1200"/>
              </a:spcAft>
            </a:pPr>
            <a:r>
              <a:rPr lang="sr-Latn-RS" sz="2400" dirty="0">
                <a:solidFill>
                  <a:srgbClr val="01023B"/>
                </a:solidFill>
                <a:latin typeface="Calibri" panose="020F0502020204030204"/>
              </a:rPr>
              <a:t>Kako menjamo izlazni heš bloka?</a:t>
            </a:r>
          </a:p>
        </p:txBody>
      </p:sp>
    </p:spTree>
    <p:extLst>
      <p:ext uri="{BB962C8B-B14F-4D97-AF65-F5344CB8AC3E}">
        <p14:creationId xmlns:p14="http://schemas.microsoft.com/office/powerpoint/2010/main" val="413405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en-US" sz="4800" dirty="0">
                <a:solidFill>
                  <a:srgbClr val="FFFFFF"/>
                </a:solidFill>
              </a:rPr>
              <a:t>UVOD U </a:t>
            </a:r>
            <a:r>
              <a:rPr lang="en-US" sz="4800" b="1" dirty="0">
                <a:gradFill flip="none" rotWithShape="1">
                  <a:gsLst>
                    <a:gs pos="0">
                      <a:srgbClr val="01023B">
                        <a:lumMod val="100000"/>
                      </a:srgbClr>
                    </a:gs>
                    <a:gs pos="100000">
                      <a:srgbClr val="EA9A5C"/>
                    </a:gs>
                    <a:gs pos="50000">
                      <a:srgbClr val="A53F52"/>
                    </a:gs>
                  </a:gsLst>
                  <a:path path="circle">
                    <a:fillToRect t="100000" r="100000"/>
                  </a:path>
                  <a:tileRect l="-100000" b="-100000"/>
                </a:gradFill>
                <a:effectLst/>
              </a:rPr>
              <a:t>BLOCKCHAIN</a:t>
            </a:r>
            <a:endParaRPr lang="en-US" sz="4800" dirty="0">
              <a:solidFill>
                <a:srgbClr val="FFFFFF"/>
              </a:solidFill>
            </a:endParaRPr>
          </a:p>
        </p:txBody>
      </p:sp>
    </p:spTree>
    <p:extLst>
      <p:ext uri="{BB962C8B-B14F-4D97-AF65-F5344CB8AC3E}">
        <p14:creationId xmlns:p14="http://schemas.microsoft.com/office/powerpoint/2010/main" val="47997040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RUDARENJE I NONCE</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25B7438A-D83D-56A7-575C-E5753957B43F}"/>
              </a:ext>
            </a:extLst>
          </p:cNvPr>
          <p:cNvSpPr txBox="1"/>
          <p:nvPr/>
        </p:nvSpPr>
        <p:spPr>
          <a:xfrm>
            <a:off x="542483" y="1752977"/>
            <a:ext cx="11209961" cy="163121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Nonce</a:t>
            </a:r>
            <a:r>
              <a:rPr lang="en-US" sz="2000" dirty="0">
                <a:solidFill>
                  <a:srgbClr val="A53F52"/>
                </a:solidFill>
                <a:latin typeface="Calibri" panose="020F0502020204030204"/>
              </a:rPr>
              <a:t> </a:t>
            </a:r>
            <a:r>
              <a:rPr lang="en-US" sz="2000" dirty="0">
                <a:latin typeface="Calibri" panose="020F0502020204030204"/>
              </a:rPr>
              <a:t>= </a:t>
            </a:r>
            <a:r>
              <a:rPr lang="sr-Latn-RS" sz="2000" dirty="0">
                <a:latin typeface="Calibri" panose="020F0502020204030204"/>
              </a:rPr>
              <a:t>Vrednost </a:t>
            </a:r>
            <a:r>
              <a:rPr lang="en-US" sz="2000" dirty="0" err="1">
                <a:latin typeface="Calibri" panose="020F0502020204030204"/>
              </a:rPr>
              <a:t>koju</a:t>
            </a:r>
            <a:r>
              <a:rPr lang="en-US" sz="2000" dirty="0">
                <a:latin typeface="Calibri" panose="020F0502020204030204"/>
              </a:rPr>
              <a:t> </a:t>
            </a:r>
            <a:r>
              <a:rPr lang="en-US" sz="2000" dirty="0" err="1">
                <a:latin typeface="Calibri" panose="020F0502020204030204"/>
              </a:rPr>
              <a:t>pode</a:t>
            </a:r>
            <a:r>
              <a:rPr lang="sr-Latn-RS" sz="2000" dirty="0">
                <a:latin typeface="Calibri" panose="020F0502020204030204"/>
              </a:rPr>
              <a:t>šavamo tako da heš bloka bude validan (da počinje sa onoliko nula kolika je </a:t>
            </a:r>
            <a:r>
              <a:rPr lang="sr-Latn-RS" sz="2000" dirty="0">
                <a:solidFill>
                  <a:srgbClr val="A53F52"/>
                </a:solidFill>
                <a:latin typeface="Calibri" panose="020F0502020204030204"/>
              </a:rPr>
              <a:t>težina</a:t>
            </a:r>
            <a:r>
              <a:rPr lang="sr-Latn-RS" sz="2000" dirty="0">
                <a:latin typeface="Calibri" panose="020F0502020204030204"/>
              </a:rPr>
              <a:t> bloka)</a:t>
            </a:r>
            <a:endParaRPr lang="en-US" sz="2000" dirty="0">
              <a:latin typeface="Calibri" panose="020F0502020204030204"/>
            </a:endParaRPr>
          </a:p>
          <a:p>
            <a:pPr>
              <a:spcAft>
                <a:spcPts val="1200"/>
              </a:spcAft>
            </a:pPr>
            <a:r>
              <a:rPr lang="en-US" sz="2000" dirty="0" err="1">
                <a:solidFill>
                  <a:srgbClr val="A53F52"/>
                </a:solidFill>
                <a:latin typeface="Calibri" panose="020F0502020204030204"/>
              </a:rPr>
              <a:t>Rudarenje</a:t>
            </a:r>
            <a:r>
              <a:rPr lang="en-US" sz="2000" dirty="0">
                <a:solidFill>
                  <a:sysClr val="windowText" lastClr="000000"/>
                </a:solidFill>
                <a:latin typeface="Calibri" panose="020F0502020204030204"/>
              </a:rPr>
              <a:t> </a:t>
            </a:r>
            <a:r>
              <a:rPr lang="en-US" sz="2000" dirty="0">
                <a:solidFill>
                  <a:srgbClr val="A53F52"/>
                </a:solidFill>
                <a:latin typeface="Calibri" panose="020F0502020204030204"/>
              </a:rPr>
              <a:t>(Mining)</a:t>
            </a:r>
            <a:r>
              <a:rPr lang="en-US" sz="2000" dirty="0">
                <a:solidFill>
                  <a:sysClr val="windowText" lastClr="000000"/>
                </a:solidFill>
                <a:latin typeface="Calibri" panose="020F0502020204030204"/>
              </a:rPr>
              <a:t> = </a:t>
            </a:r>
            <a:r>
              <a:rPr lang="en-US" sz="2000" dirty="0" err="1">
                <a:solidFill>
                  <a:sysClr val="windowText" lastClr="000000"/>
                </a:solidFill>
                <a:latin typeface="Calibri" panose="020F0502020204030204"/>
              </a:rPr>
              <a:t>Pronala</a:t>
            </a:r>
            <a:r>
              <a:rPr lang="sr-Latn-RS" sz="2000" dirty="0">
                <a:solidFill>
                  <a:sysClr val="windowText" lastClr="000000"/>
                </a:solidFill>
                <a:latin typeface="Calibri" panose="020F0502020204030204"/>
              </a:rPr>
              <a:t>ženje </a:t>
            </a:r>
            <a:r>
              <a:rPr lang="sr-Latn-RS" sz="2000" dirty="0">
                <a:solidFill>
                  <a:srgbClr val="A53F52"/>
                </a:solidFill>
                <a:latin typeface="Calibri" panose="020F0502020204030204"/>
              </a:rPr>
              <a:t>Nonce</a:t>
            </a:r>
            <a:r>
              <a:rPr lang="sr-Latn-RS" sz="2000" dirty="0">
                <a:solidFill>
                  <a:sysClr val="windowText" lastClr="000000"/>
                </a:solidFill>
                <a:latin typeface="Calibri" panose="020F0502020204030204"/>
              </a:rPr>
              <a:t> vrednosti koja daje validan heš bloka</a:t>
            </a:r>
          </a:p>
          <a:p>
            <a:pPr>
              <a:spcAft>
                <a:spcPts val="1200"/>
              </a:spcAft>
            </a:pPr>
            <a:r>
              <a:rPr lang="sr-Latn-RS" sz="2000" dirty="0">
                <a:solidFill>
                  <a:srgbClr val="A53F52"/>
                </a:solidFill>
                <a:latin typeface="Calibri" panose="020F0502020204030204"/>
              </a:rPr>
              <a:t>Rudari (Miners) </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Čvorovi koji rudare i dobijaju </a:t>
            </a:r>
            <a:r>
              <a:rPr lang="sr-Latn-RS" sz="2000" dirty="0">
                <a:solidFill>
                  <a:srgbClr val="A53F52"/>
                </a:solidFill>
                <a:latin typeface="Calibri" panose="020F0502020204030204"/>
              </a:rPr>
              <a:t>Coinbase</a:t>
            </a:r>
            <a:r>
              <a:rPr lang="sr-Latn-RS" sz="2000" dirty="0">
                <a:solidFill>
                  <a:sysClr val="windowText" lastClr="000000"/>
                </a:solidFill>
                <a:latin typeface="Calibri" panose="020F0502020204030204"/>
              </a:rPr>
              <a:t> nagrade ukoliko su uspešni</a:t>
            </a:r>
          </a:p>
        </p:txBody>
      </p:sp>
      <p:sp>
        <p:nvSpPr>
          <p:cNvPr id="2" name="TextBox 1">
            <a:extLst>
              <a:ext uri="{FF2B5EF4-FFF2-40B4-BE49-F238E27FC236}">
                <a16:creationId xmlns:a16="http://schemas.microsoft.com/office/drawing/2014/main" id="{F5919C2E-E64C-B989-C392-C2277B26A85E}"/>
              </a:ext>
            </a:extLst>
          </p:cNvPr>
          <p:cNvSpPr txBox="1"/>
          <p:nvPr/>
        </p:nvSpPr>
        <p:spPr>
          <a:xfrm>
            <a:off x="546082" y="1233449"/>
            <a:ext cx="11103432" cy="461665"/>
          </a:xfrm>
          <a:prstGeom prst="rect">
            <a:avLst/>
          </a:prstGeom>
          <a:noFill/>
        </p:spPr>
        <p:txBody>
          <a:bodyPr wrap="square" rtlCol="0">
            <a:spAutoFit/>
          </a:bodyPr>
          <a:lstStyle/>
          <a:p>
            <a:pPr>
              <a:spcAft>
                <a:spcPts val="1200"/>
              </a:spcAft>
            </a:pPr>
            <a:r>
              <a:rPr lang="sr-Latn-RS" sz="2400" dirty="0">
                <a:solidFill>
                  <a:srgbClr val="EA9A5C"/>
                </a:solidFill>
                <a:latin typeface="Calibri" panose="020F0502020204030204"/>
              </a:rPr>
              <a:t>Uvodimo novo polje koje možemo da menjamo</a:t>
            </a:r>
          </a:p>
        </p:txBody>
      </p:sp>
      <p:pic>
        <p:nvPicPr>
          <p:cNvPr id="5" name="Picture 4">
            <a:extLst>
              <a:ext uri="{FF2B5EF4-FFF2-40B4-BE49-F238E27FC236}">
                <a16:creationId xmlns:a16="http://schemas.microsoft.com/office/drawing/2014/main" id="{7C87BC84-FB49-31A8-B264-79272BF54E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17797" y="3592634"/>
            <a:ext cx="7556405" cy="2885173"/>
          </a:xfrm>
          <a:prstGeom prst="rect">
            <a:avLst/>
          </a:prstGeom>
          <a:ln w="19050">
            <a:gradFill flip="none" rotWithShape="1">
              <a:gsLst>
                <a:gs pos="0">
                  <a:srgbClr val="01023B"/>
                </a:gs>
                <a:gs pos="50000">
                  <a:srgbClr val="A53F52"/>
                </a:gs>
                <a:gs pos="100000">
                  <a:srgbClr val="EA9A5C"/>
                </a:gs>
              </a:gsLst>
              <a:path path="shape">
                <a:fillToRect l="50000" t="50000" r="50000" b="50000"/>
              </a:path>
              <a:tileRect/>
            </a:gradFill>
          </a:ln>
        </p:spPr>
      </p:pic>
    </p:spTree>
    <p:extLst>
      <p:ext uri="{BB962C8B-B14F-4D97-AF65-F5344CB8AC3E}">
        <p14:creationId xmlns:p14="http://schemas.microsoft.com/office/powerpoint/2010/main" val="4249173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3625789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5170646"/>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Rudarenje </a:t>
            </a:r>
            <a:r>
              <a:rPr lang="sr-Latn-RS" sz="2000" dirty="0">
                <a:latin typeface="Calibri" panose="020F0502020204030204"/>
              </a:rPr>
              <a:t>je zapravo </a:t>
            </a:r>
            <a:r>
              <a:rPr lang="sr-Latn-RS" sz="2000" dirty="0">
                <a:solidFill>
                  <a:srgbClr val="A53F52"/>
                </a:solidFill>
                <a:latin typeface="Calibri" panose="020F0502020204030204"/>
              </a:rPr>
              <a:t>konsenzus algoritam </a:t>
            </a:r>
            <a:r>
              <a:rPr lang="sr-Latn-RS" sz="2000" dirty="0">
                <a:latin typeface="Calibri" panose="020F0502020204030204"/>
              </a:rPr>
              <a:t>koji se zove </a:t>
            </a:r>
            <a:r>
              <a:rPr lang="sr-Latn-RS" sz="2000" dirty="0">
                <a:solidFill>
                  <a:srgbClr val="A53F52"/>
                </a:solidFill>
                <a:latin typeface="Calibri" panose="020F0502020204030204"/>
              </a:rPr>
              <a:t>Dokaz Radom (Proof of Work – PoW)</a:t>
            </a:r>
          </a:p>
          <a:p>
            <a:pPr>
              <a:spcAft>
                <a:spcPts val="1200"/>
              </a:spcAft>
            </a:pPr>
            <a:r>
              <a:rPr lang="sr-Latn-RS" sz="2000" dirty="0">
                <a:solidFill>
                  <a:srgbClr val="A53F52"/>
                </a:solidFill>
                <a:latin typeface="Calibri" panose="020F0502020204030204"/>
              </a:rPr>
              <a:t>Konsenzus algoritam</a:t>
            </a:r>
            <a:r>
              <a:rPr lang="sr-Latn-RS" sz="2000" dirty="0">
                <a:latin typeface="Calibri" panose="020F0502020204030204"/>
              </a:rPr>
              <a:t> </a:t>
            </a:r>
            <a:r>
              <a:rPr lang="en-US" sz="2000" dirty="0">
                <a:latin typeface="Calibri" panose="020F0502020204030204"/>
              </a:rPr>
              <a:t>= </a:t>
            </a:r>
            <a:r>
              <a:rPr lang="sr-Latn-RS" sz="2000" dirty="0">
                <a:latin typeface="Calibri" panose="020F0502020204030204"/>
              </a:rPr>
              <a:t>Algoritam</a:t>
            </a:r>
            <a:r>
              <a:rPr lang="en-US" sz="2000" dirty="0">
                <a:latin typeface="Calibri" panose="020F0502020204030204"/>
              </a:rPr>
              <a:t> koji </a:t>
            </a:r>
            <a:r>
              <a:rPr lang="sr-Latn-RS" sz="2000" dirty="0">
                <a:latin typeface="Calibri" panose="020F0502020204030204"/>
              </a:rPr>
              <a:t>umreženi čvorovi koriste kako bi verovali jedni drugima i međusobno se dogovorili koje informacije su validne, koje nisu, dok pritom ne znaju sa kim komuniciraju</a:t>
            </a:r>
          </a:p>
          <a:p>
            <a:pPr>
              <a:spcAft>
                <a:spcPts val="1200"/>
              </a:spcAft>
            </a:pPr>
            <a:r>
              <a:rPr lang="sr-Latn-RS" sz="2000" dirty="0">
                <a:solidFill>
                  <a:srgbClr val="A53F52"/>
                </a:solidFill>
                <a:latin typeface="Calibri" panose="020F0502020204030204"/>
              </a:rPr>
              <a:t>PoW</a:t>
            </a:r>
            <a:r>
              <a:rPr lang="sr-Latn-RS" sz="2000" dirty="0">
                <a:latin typeface="Calibri" panose="020F0502020204030204"/>
              </a:rPr>
              <a:t> </a:t>
            </a:r>
            <a:r>
              <a:rPr lang="en-US" sz="2000" dirty="0">
                <a:latin typeface="Calibri" panose="020F0502020204030204"/>
              </a:rPr>
              <a:t>=</a:t>
            </a:r>
            <a:r>
              <a:rPr lang="sr-Latn-RS" sz="2000" dirty="0">
                <a:latin typeface="Calibri" panose="020F0502020204030204"/>
              </a:rPr>
              <a:t> Čvorovi će uložiti neki trud (u obliku uložene</a:t>
            </a:r>
            <a:r>
              <a:rPr lang="en-US" sz="2000" dirty="0">
                <a:latin typeface="Calibri" panose="020F0502020204030204"/>
              </a:rPr>
              <a:t>/</a:t>
            </a:r>
            <a:r>
              <a:rPr lang="sr-Latn-RS" sz="2000" dirty="0">
                <a:latin typeface="Calibri" panose="020F0502020204030204"/>
              </a:rPr>
              <a:t>potrošene procesorske snage i resursa) kojom bi dokazali da im se može verovati</a:t>
            </a:r>
            <a:endParaRPr lang="en-US" sz="2000" dirty="0">
              <a:latin typeface="Calibri" panose="020F0502020204030204"/>
            </a:endParaRPr>
          </a:p>
          <a:p>
            <a:pPr>
              <a:spcAft>
                <a:spcPts val="1200"/>
              </a:spcAft>
            </a:pPr>
            <a:r>
              <a:rPr lang="sr-Latn-RS" sz="2000" dirty="0">
                <a:latin typeface="Calibri" panose="020F0502020204030204"/>
              </a:rPr>
              <a:t>Čvorovima nije finansijski isplativo da pošalju pogrešne informacije ostatku mreže, jer se one lako mogu proveriti i odbaciti</a:t>
            </a:r>
          </a:p>
          <a:p>
            <a:pPr>
              <a:spcAft>
                <a:spcPts val="1200"/>
              </a:spcAft>
            </a:pPr>
            <a:r>
              <a:rPr lang="sr-Latn-RS" sz="2000" dirty="0">
                <a:latin typeface="Calibri" panose="020F0502020204030204"/>
              </a:rPr>
              <a:t>Mane PoW-a:</a:t>
            </a:r>
          </a:p>
          <a:p>
            <a:pPr marL="342900" indent="-342900">
              <a:spcAft>
                <a:spcPts val="1200"/>
              </a:spcAft>
              <a:buFont typeface="Arial" panose="020B0604020202020204" pitchFamily="34" charset="0"/>
              <a:buChar char="•"/>
            </a:pPr>
            <a:r>
              <a:rPr lang="sr-Latn-RS" sz="2000" dirty="0">
                <a:latin typeface="Calibri" panose="020F0502020204030204"/>
              </a:rPr>
              <a:t>51% napad: Ukoliko jedan entitet kontroliše više od 50% procesorske snage u mreži onda on može da prestigne ostatak mreže u validaciji blokova i menja transakcije zarad lične koristi</a:t>
            </a:r>
          </a:p>
          <a:p>
            <a:pPr marL="342900" indent="-342900">
              <a:spcAft>
                <a:spcPts val="1200"/>
              </a:spcAft>
              <a:buFont typeface="Arial" panose="020B0604020202020204" pitchFamily="34" charset="0"/>
              <a:buChar char="•"/>
            </a:pPr>
            <a:r>
              <a:rPr lang="sr-Latn-RS" sz="2000" dirty="0">
                <a:latin typeface="Calibri" panose="020F0502020204030204"/>
              </a:rPr>
              <a:t>Vremenski i resurski zahtevno: Vremenom kako blockchain mreža raste postaje neisplativo rudariti zbog ogromne potrošnje električne energije</a:t>
            </a:r>
          </a:p>
          <a:p>
            <a:pPr marL="342900" indent="-342900">
              <a:spcAft>
                <a:spcPts val="1200"/>
              </a:spcAft>
              <a:buFont typeface="Arial" panose="020B0604020202020204" pitchFamily="34" charset="0"/>
              <a:buChar char="•"/>
            </a:pPr>
            <a:r>
              <a:rPr lang="sr-Latn-RS" sz="2000" dirty="0">
                <a:latin typeface="Calibri" panose="020F0502020204030204"/>
              </a:rPr>
              <a:t>Transakcije su spore: Zbog sporog rudarenja transakcije nisu instantne</a:t>
            </a:r>
          </a:p>
        </p:txBody>
      </p:sp>
    </p:spTree>
    <p:extLst>
      <p:ext uri="{BB962C8B-B14F-4D97-AF65-F5344CB8AC3E}">
        <p14:creationId xmlns:p14="http://schemas.microsoft.com/office/powerpoint/2010/main" val="1119505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915464" cy="584775"/>
          </a:xfrm>
          <a:prstGeom prst="rect">
            <a:avLst/>
          </a:prstGeom>
          <a:noFill/>
        </p:spPr>
        <p:txBody>
          <a:bodyPr wrap="square" rtlCol="0">
            <a:spAutoFit/>
          </a:bodyPr>
          <a:lstStyle/>
          <a:p>
            <a:r>
              <a:rPr kumimoji="0" lang="en-US" sz="3200" i="0" u="none" strike="noStrike" kern="1200" cap="none" normalizeH="0" baseline="0" noProof="0" dirty="0">
                <a:ln>
                  <a:noFill/>
                </a:ln>
                <a:solidFill>
                  <a:sysClr val="windowText" lastClr="000000"/>
                </a:solidFill>
                <a:effectLst/>
                <a:uLnTx/>
                <a:uFillTx/>
                <a:latin typeface="+mj-lt"/>
                <a:ea typeface="+mn-ea"/>
                <a:cs typeface="+mn-cs"/>
              </a:rPr>
              <a:t>KONSENZUS </a:t>
            </a:r>
            <a:r>
              <a:rPr kumimoji="0" lang="sr-Latn-RS" sz="3200" i="0" u="none" strike="noStrike" kern="1200" cap="none" normalizeH="0" baseline="0" noProof="0" dirty="0">
                <a:ln>
                  <a:noFill/>
                </a:ln>
                <a:solidFill>
                  <a:sysClr val="windowText" lastClr="000000"/>
                </a:solidFill>
                <a:effectLst/>
                <a:uLnTx/>
                <a:uFillTx/>
                <a:latin typeface="+mj-lt"/>
                <a:ea typeface="+mn-ea"/>
                <a:cs typeface="+mn-cs"/>
              </a:rPr>
              <a:t>ALGORITMI</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2708434"/>
          </a:xfrm>
          <a:prstGeom prst="rect">
            <a:avLst/>
          </a:prstGeom>
          <a:noFill/>
        </p:spPr>
        <p:txBody>
          <a:bodyPr wrap="square" rtlCol="0">
            <a:spAutoFit/>
          </a:bodyPr>
          <a:lstStyle/>
          <a:p>
            <a:pPr>
              <a:spcAft>
                <a:spcPts val="1200"/>
              </a:spcAft>
            </a:pPr>
            <a:r>
              <a:rPr lang="sr-Latn-RS" sz="2000" dirty="0">
                <a:latin typeface="Calibri" panose="020F0502020204030204"/>
              </a:rPr>
              <a:t>Neki od poznatijih konsenzus algoritama (osim PoW-a):</a:t>
            </a:r>
          </a:p>
          <a:p>
            <a:pPr marL="342900" indent="-342900">
              <a:spcAft>
                <a:spcPts val="1200"/>
              </a:spcAft>
              <a:buFont typeface="Arial" panose="020B0604020202020204" pitchFamily="34" charset="0"/>
              <a:buChar char="•"/>
            </a:pPr>
            <a:r>
              <a:rPr lang="sr-Latn-RS" sz="2000" dirty="0">
                <a:latin typeface="Calibri" panose="020F0502020204030204"/>
              </a:rPr>
              <a:t>Dokaz ulogom (Proof of Stake – PoS)</a:t>
            </a:r>
          </a:p>
          <a:p>
            <a:pPr marL="342900" indent="-342900">
              <a:spcAft>
                <a:spcPts val="1200"/>
              </a:spcAft>
              <a:buFont typeface="Arial" panose="020B0604020202020204" pitchFamily="34" charset="0"/>
              <a:buChar char="•"/>
            </a:pPr>
            <a:r>
              <a:rPr lang="sr-Latn-RS" sz="2000" dirty="0">
                <a:latin typeface="Calibri" panose="020F0502020204030204"/>
              </a:rPr>
              <a:t>Delegirani dokaz ulogom (Delegated Proof of Stake – DPoS)</a:t>
            </a:r>
          </a:p>
          <a:p>
            <a:pPr marL="342900" indent="-342900">
              <a:spcAft>
                <a:spcPts val="1200"/>
              </a:spcAft>
              <a:buFont typeface="Arial" panose="020B0604020202020204" pitchFamily="34" charset="0"/>
              <a:buChar char="•"/>
            </a:pPr>
            <a:r>
              <a:rPr lang="sr-Latn-RS" sz="2000" dirty="0">
                <a:latin typeface="Calibri" panose="020F0502020204030204"/>
              </a:rPr>
              <a:t>Dokaz spaljivanjem (Proof of Burn – PoB)</a:t>
            </a:r>
          </a:p>
          <a:p>
            <a:pPr marL="342900" indent="-342900">
              <a:spcAft>
                <a:spcPts val="1200"/>
              </a:spcAft>
              <a:buFont typeface="Arial" panose="020B0604020202020204" pitchFamily="34" charset="0"/>
              <a:buChar char="•"/>
            </a:pPr>
            <a:r>
              <a:rPr lang="sr-Latn-RS" sz="2000" dirty="0">
                <a:latin typeface="Calibri" panose="020F0502020204030204"/>
              </a:rPr>
              <a:t>Dokaz kapacitetom (Proof of Capacity – PoC)</a:t>
            </a:r>
          </a:p>
          <a:p>
            <a:pPr marL="342900" indent="-342900">
              <a:spcAft>
                <a:spcPts val="1200"/>
              </a:spcAft>
              <a:buFont typeface="Arial" panose="020B0604020202020204" pitchFamily="34" charset="0"/>
              <a:buChar char="•"/>
            </a:pPr>
            <a:r>
              <a:rPr lang="sr-Latn-RS" sz="2000" dirty="0">
                <a:latin typeface="Calibri" panose="020F0502020204030204"/>
              </a:rPr>
              <a:t>Dokaz proteklim vremenom (Proof of Elapsed Time – PoET)</a:t>
            </a:r>
          </a:p>
        </p:txBody>
      </p:sp>
    </p:spTree>
    <p:extLst>
      <p:ext uri="{BB962C8B-B14F-4D97-AF65-F5344CB8AC3E}">
        <p14:creationId xmlns:p14="http://schemas.microsoft.com/office/powerpoint/2010/main" val="13856142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DISTRIBUIRANI SISTEM</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5943657" cy="3477875"/>
          </a:xfrm>
          <a:prstGeom prst="rect">
            <a:avLst/>
          </a:prstGeom>
          <a:noFill/>
        </p:spPr>
        <p:txBody>
          <a:bodyPr wrap="square" rtlCol="0">
            <a:spAutoFit/>
          </a:bodyPr>
          <a:lstStyle/>
          <a:p>
            <a:pPr>
              <a:spcAft>
                <a:spcPts val="1200"/>
              </a:spcAft>
            </a:pPr>
            <a:r>
              <a:rPr lang="sr-Latn-RS" sz="2000" dirty="0">
                <a:latin typeface="Calibri" panose="020F0502020204030204"/>
              </a:rPr>
              <a:t>Koriste konsenzus algoritme</a:t>
            </a:r>
          </a:p>
          <a:p>
            <a:pPr>
              <a:spcAft>
                <a:spcPts val="1200"/>
              </a:spcAft>
            </a:pPr>
            <a:r>
              <a:rPr lang="sr-Latn-RS" sz="2000" dirty="0">
                <a:latin typeface="Calibri" panose="020F0502020204030204"/>
              </a:rPr>
              <a:t>Svaki čvor u mreži ima svoju ličnu kopiju lanca</a:t>
            </a:r>
          </a:p>
          <a:p>
            <a:pPr>
              <a:spcAft>
                <a:spcPts val="1200"/>
              </a:spcAft>
            </a:pPr>
            <a:r>
              <a:rPr lang="sr-Latn-RS" sz="2000" dirty="0">
                <a:latin typeface="Calibri" panose="020F0502020204030204"/>
              </a:rPr>
              <a:t>Promene unutar jednog lanca se ne propagiraju automatski i na lance drugih čvorova</a:t>
            </a:r>
          </a:p>
          <a:p>
            <a:pPr>
              <a:spcAft>
                <a:spcPts val="1200"/>
              </a:spcAft>
            </a:pPr>
            <a:r>
              <a:rPr lang="sr-Latn-RS" sz="2000" dirty="0">
                <a:latin typeface="Calibri" panose="020F0502020204030204"/>
              </a:rPr>
              <a:t>Ovo je sigurnosna prednost distribuiranog sistema, jer napadač umesto da napadne jedan centralni autoritet mora da napadne veći broj čvorova</a:t>
            </a:r>
          </a:p>
          <a:p>
            <a:pPr>
              <a:spcAft>
                <a:spcPts val="1200"/>
              </a:spcAft>
            </a:pPr>
            <a:r>
              <a:rPr lang="sr-Latn-RS" sz="2000" dirty="0">
                <a:latin typeface="Calibri" panose="020F0502020204030204"/>
              </a:rPr>
              <a:t>Čvorovi sa istom verzijom lanca veruju jedni drugima, jer im se heševi u poslednjem bloku poklapaju</a:t>
            </a:r>
          </a:p>
        </p:txBody>
      </p:sp>
      <p:pic>
        <p:nvPicPr>
          <p:cNvPr id="2" name="Picture Placeholder 7">
            <a:extLst>
              <a:ext uri="{FF2B5EF4-FFF2-40B4-BE49-F238E27FC236}">
                <a16:creationId xmlns:a16="http://schemas.microsoft.com/office/drawing/2014/main" id="{14A33AC9-799C-2B8A-19CA-A7934DDB80A0}"/>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l="24846" r="2484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8627812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65" y="2436"/>
            <a:ext cx="12187669" cy="6855564"/>
          </a:xfrm>
          <a:prstGeom prst="rect">
            <a:avLst/>
          </a:prstGeom>
          <a:ln w="19050">
            <a:noFill/>
          </a:ln>
        </p:spPr>
      </p:pic>
    </p:spTree>
    <p:extLst>
      <p:ext uri="{BB962C8B-B14F-4D97-AF65-F5344CB8AC3E}">
        <p14:creationId xmlns:p14="http://schemas.microsoft.com/office/powerpoint/2010/main" val="1887257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030A4-6BC5-D6AA-C056-E6C56D5FAC3D}"/>
              </a:ext>
            </a:extLst>
          </p:cNvPr>
          <p:cNvSpPr txBox="1"/>
          <p:nvPr/>
        </p:nvSpPr>
        <p:spPr>
          <a:xfrm>
            <a:off x="542486" y="648674"/>
            <a:ext cx="7080722" cy="584775"/>
          </a:xfrm>
          <a:prstGeom prst="rect">
            <a:avLst/>
          </a:prstGeom>
          <a:noFill/>
        </p:spPr>
        <p:txBody>
          <a:bodyPr wrap="square" rtlCol="0">
            <a:spAutoFit/>
          </a:bodyPr>
          <a:lstStyle/>
          <a:p>
            <a:r>
              <a:rPr lang="en-US" sz="3200" dirty="0">
                <a:solidFill>
                  <a:sysClr val="windowText" lastClr="000000"/>
                </a:solidFill>
                <a:latin typeface="+mj-lt"/>
              </a:rPr>
              <a:t>BLOCKCHAIN </a:t>
            </a:r>
            <a:r>
              <a:rPr lang="sr-Latn-RS" sz="3200" dirty="0">
                <a:solidFill>
                  <a:sysClr val="windowText" lastClr="000000"/>
                </a:solidFill>
                <a:latin typeface="+mj-lt"/>
              </a:rPr>
              <a:t>KAO </a:t>
            </a:r>
            <a:r>
              <a:rPr lang="en-US" sz="3200" dirty="0">
                <a:solidFill>
                  <a:sysClr val="windowText" lastClr="000000"/>
                </a:solidFill>
                <a:latin typeface="+mj-lt"/>
              </a:rPr>
              <a:t>MRE</a:t>
            </a:r>
            <a:r>
              <a:rPr lang="sr-Latn-RS" sz="3200" dirty="0">
                <a:solidFill>
                  <a:sysClr val="windowText" lastClr="000000"/>
                </a:solidFill>
                <a:latin typeface="+mj-lt"/>
              </a:rPr>
              <a:t>ŽNI PROTOKOL</a:t>
            </a:r>
            <a:endParaRPr kumimoji="0" lang="en-US" sz="320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6" name="TextBox 5">
            <a:extLst>
              <a:ext uri="{FF2B5EF4-FFF2-40B4-BE49-F238E27FC236}">
                <a16:creationId xmlns:a16="http://schemas.microsoft.com/office/drawing/2014/main" id="{0AF31E2D-ABBC-876A-3EA3-7580D121B29F}"/>
              </a:ext>
            </a:extLst>
          </p:cNvPr>
          <p:cNvSpPr txBox="1"/>
          <p:nvPr/>
        </p:nvSpPr>
        <p:spPr>
          <a:xfrm>
            <a:off x="542486" y="1233449"/>
            <a:ext cx="11209961" cy="4042132"/>
          </a:xfrm>
          <a:prstGeom prst="rect">
            <a:avLst/>
          </a:prstGeom>
          <a:noFill/>
        </p:spPr>
        <p:txBody>
          <a:bodyPr wrap="square" rtlCol="0">
            <a:spAutoFit/>
          </a:bodyPr>
          <a:lstStyle/>
          <a:p>
            <a:pPr>
              <a:spcAft>
                <a:spcPts val="1200"/>
              </a:spcAft>
            </a:pPr>
            <a:r>
              <a:rPr lang="sr-Latn-RS" sz="2000" dirty="0">
                <a:latin typeface="Calibri" panose="020F0502020204030204"/>
              </a:rPr>
              <a:t>Globalno distribuiran sistem znači da</a:t>
            </a:r>
            <a:r>
              <a:rPr lang="en-US" sz="2000" dirty="0">
                <a:latin typeface="Calibri" panose="020F0502020204030204"/>
              </a:rPr>
              <a:t> </a:t>
            </a:r>
            <a:r>
              <a:rPr lang="sr-Latn-RS" sz="2000" dirty="0">
                <a:latin typeface="Calibri" panose="020F0502020204030204"/>
              </a:rPr>
              <a:t>podaci ne dolaze do svih čvorova istovremeno</a:t>
            </a:r>
          </a:p>
          <a:p>
            <a:pPr>
              <a:spcAft>
                <a:spcPts val="1200"/>
              </a:spcAft>
            </a:pPr>
            <a:r>
              <a:rPr lang="sr-Latn-RS" sz="2000" dirty="0">
                <a:latin typeface="Calibri" panose="020F0502020204030204"/>
              </a:rPr>
              <a:t>Veoma često dolazi do neslaganja među čvorovima oko tačne trenutne verzije lanca</a:t>
            </a:r>
          </a:p>
          <a:p>
            <a:pPr>
              <a:spcAft>
                <a:spcPts val="1200"/>
              </a:spcAft>
            </a:pPr>
            <a:r>
              <a:rPr lang="sr-Latn-RS" sz="2000" dirty="0">
                <a:latin typeface="Calibri" panose="020F0502020204030204"/>
              </a:rPr>
              <a:t>Lanac se razdvaja - kreiraju se tzv. </a:t>
            </a:r>
            <a:r>
              <a:rPr lang="sr-Latn-RS" sz="2000" dirty="0">
                <a:solidFill>
                  <a:srgbClr val="A53F52"/>
                </a:solidFill>
                <a:latin typeface="Calibri" panose="020F0502020204030204"/>
              </a:rPr>
              <a:t>fork</a:t>
            </a:r>
            <a:r>
              <a:rPr lang="sr-Latn-RS" sz="2000" dirty="0">
                <a:latin typeface="Calibri" panose="020F0502020204030204"/>
              </a:rPr>
              <a:t>-ovi</a:t>
            </a:r>
          </a:p>
          <a:p>
            <a:pPr>
              <a:spcAft>
                <a:spcPts val="200"/>
              </a:spcAft>
            </a:pPr>
            <a:r>
              <a:rPr lang="sr-Latn-RS" sz="2000" dirty="0">
                <a:latin typeface="Calibri" panose="020F0502020204030204"/>
              </a:rPr>
              <a:t>Postoji više vrsta razdvajanja:</a:t>
            </a:r>
          </a:p>
          <a:p>
            <a:pPr marL="342900" indent="-342900">
              <a:spcAft>
                <a:spcPts val="200"/>
              </a:spcAft>
              <a:buFont typeface="Arial" panose="020B0604020202020204" pitchFamily="34" charset="0"/>
              <a:buChar char="•"/>
            </a:pPr>
            <a:r>
              <a:rPr lang="sr-Latn-RS" sz="2000" u="sng" dirty="0">
                <a:latin typeface="Calibri" panose="020F0502020204030204"/>
              </a:rPr>
              <a:t>Živo slučajno</a:t>
            </a:r>
            <a:r>
              <a:rPr lang="sr-Latn-RS" sz="2000" dirty="0">
                <a:latin typeface="Calibri" panose="020F0502020204030204"/>
              </a:rPr>
              <a:t> – čvorovi se ne slažu zbog kašnjenja podataka u mreži – razrešava se prilikom rudarenja sledećeg bloka (verovaće se verziji lanca koju ima rudar sledećeg bloka), jer se uzima najduži lanac kao validan</a:t>
            </a:r>
          </a:p>
          <a:p>
            <a:pPr marL="342900" indent="-342900">
              <a:spcAft>
                <a:spcPts val="200"/>
              </a:spcAft>
              <a:buFont typeface="Arial" panose="020B0604020202020204" pitchFamily="34" charset="0"/>
              <a:buChar char="•"/>
            </a:pPr>
            <a:r>
              <a:rPr lang="sr-Latn-RS" sz="2000" dirty="0">
                <a:latin typeface="Calibri" panose="020F0502020204030204"/>
              </a:rPr>
              <a:t>Živo namerno meko – uvedena su nova pravila u sistem, ali je nova verzija blockchain-a kompatibilna sa starom (npr. promenio se difficulty, ili su uvedene nove validne adrese)</a:t>
            </a:r>
          </a:p>
          <a:p>
            <a:pPr marL="342900" indent="-342900">
              <a:spcAft>
                <a:spcPts val="200"/>
              </a:spcAft>
              <a:buFont typeface="Arial" panose="020B0604020202020204" pitchFamily="34" charset="0"/>
              <a:buChar char="•"/>
            </a:pPr>
            <a:r>
              <a:rPr lang="sr-Latn-RS" sz="2000" dirty="0">
                <a:latin typeface="Calibri" panose="020F0502020204030204"/>
              </a:rPr>
              <a:t>Živo namerno tvrdo – uvedena su nova pravila u sistem koja su u suprotnosti sa prethodnim pravilima</a:t>
            </a:r>
          </a:p>
          <a:p>
            <a:pPr marL="342900" indent="-342900">
              <a:spcAft>
                <a:spcPts val="200"/>
              </a:spcAft>
              <a:buFont typeface="Arial" panose="020B0604020202020204" pitchFamily="34" charset="0"/>
              <a:buChar char="•"/>
            </a:pPr>
            <a:r>
              <a:rPr lang="sr-Latn-RS" sz="2000" dirty="0">
                <a:latin typeface="Calibri" panose="020F0502020204030204"/>
              </a:rPr>
              <a:t>Codebase – potpuno nova verzija softvera zasnovana na nekom već postojećem blockchain sistemu</a:t>
            </a:r>
          </a:p>
        </p:txBody>
      </p:sp>
      <p:sp>
        <p:nvSpPr>
          <p:cNvPr id="2" name="Rectangle 1">
            <a:extLst>
              <a:ext uri="{FF2B5EF4-FFF2-40B4-BE49-F238E27FC236}">
                <a16:creationId xmlns:a16="http://schemas.microsoft.com/office/drawing/2014/main" id="{3ABDB36F-A647-ED45-1987-4DCA8BE7F092}"/>
              </a:ext>
            </a:extLst>
          </p:cNvPr>
          <p:cNvSpPr/>
          <p:nvPr/>
        </p:nvSpPr>
        <p:spPr>
          <a:xfrm>
            <a:off x="3495923" y="5704500"/>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40C6F2-7DB0-4096-50BA-F789C89CAD8F}"/>
              </a:ext>
            </a:extLst>
          </p:cNvPr>
          <p:cNvSpPr/>
          <p:nvPr/>
        </p:nvSpPr>
        <p:spPr>
          <a:xfrm>
            <a:off x="4454838" y="5704501"/>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8DE72EA-909E-AB84-978F-6B059F5ED263}"/>
              </a:ext>
            </a:extLst>
          </p:cNvPr>
          <p:cNvSpPr/>
          <p:nvPr/>
        </p:nvSpPr>
        <p:spPr>
          <a:xfrm>
            <a:off x="5413753" y="5704503"/>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4B4EA0F-30BC-EA27-B114-AE0E84C02C9F}"/>
              </a:ext>
            </a:extLst>
          </p:cNvPr>
          <p:cNvSpPr/>
          <p:nvPr/>
        </p:nvSpPr>
        <p:spPr>
          <a:xfrm>
            <a:off x="6372668" y="5295633"/>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3F31784-62C4-3DDA-B519-A7E8A8356286}"/>
              </a:ext>
            </a:extLst>
          </p:cNvPr>
          <p:cNvSpPr/>
          <p:nvPr/>
        </p:nvSpPr>
        <p:spPr>
          <a:xfrm>
            <a:off x="7418112" y="5295632"/>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0970432-FBEA-A15C-2441-D21CB7764857}"/>
              </a:ext>
            </a:extLst>
          </p:cNvPr>
          <p:cNvSpPr/>
          <p:nvPr/>
        </p:nvSpPr>
        <p:spPr>
          <a:xfrm>
            <a:off x="8453932" y="5295632"/>
            <a:ext cx="571500" cy="5048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3F6E6B9-C5A2-0CAA-E11F-164BE79C75A8}"/>
              </a:ext>
            </a:extLst>
          </p:cNvPr>
          <p:cNvSpPr/>
          <p:nvPr/>
        </p:nvSpPr>
        <p:spPr>
          <a:xfrm>
            <a:off x="6372668" y="6072923"/>
            <a:ext cx="571500" cy="5048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C5B9D8-5FA2-CD1C-FBCC-A0400B78FC02}"/>
              </a:ext>
            </a:extLst>
          </p:cNvPr>
          <p:cNvSpPr/>
          <p:nvPr/>
        </p:nvSpPr>
        <p:spPr>
          <a:xfrm>
            <a:off x="7418112" y="6072921"/>
            <a:ext cx="571500" cy="5048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3F4CEE9F-D3FD-0ABF-EAA2-A2883E77315F}"/>
              </a:ext>
            </a:extLst>
          </p:cNvPr>
          <p:cNvCxnSpPr>
            <a:stCxn id="2" idx="3"/>
            <a:endCxn id="3" idx="1"/>
          </p:cNvCxnSpPr>
          <p:nvPr/>
        </p:nvCxnSpPr>
        <p:spPr>
          <a:xfrm>
            <a:off x="4067423" y="5956913"/>
            <a:ext cx="38741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75F0C08-1BE1-5FB7-AB72-A1AFF2100CE9}"/>
              </a:ext>
            </a:extLst>
          </p:cNvPr>
          <p:cNvCxnSpPr>
            <a:cxnSpLocks/>
          </p:cNvCxnSpPr>
          <p:nvPr/>
        </p:nvCxnSpPr>
        <p:spPr>
          <a:xfrm>
            <a:off x="5026338" y="5967446"/>
            <a:ext cx="38741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221C086-3A7B-6458-7FA4-BB59834E0387}"/>
              </a:ext>
            </a:extLst>
          </p:cNvPr>
          <p:cNvCxnSpPr>
            <a:cxnSpLocks/>
            <a:stCxn id="7" idx="3"/>
            <a:endCxn id="8" idx="1"/>
          </p:cNvCxnSpPr>
          <p:nvPr/>
        </p:nvCxnSpPr>
        <p:spPr>
          <a:xfrm flipV="1">
            <a:off x="6944168" y="5548045"/>
            <a:ext cx="47394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E82F293-7D07-8664-2841-D478B1D5DB75}"/>
              </a:ext>
            </a:extLst>
          </p:cNvPr>
          <p:cNvCxnSpPr>
            <a:cxnSpLocks/>
            <a:stCxn id="8" idx="3"/>
            <a:endCxn id="9" idx="1"/>
          </p:cNvCxnSpPr>
          <p:nvPr/>
        </p:nvCxnSpPr>
        <p:spPr>
          <a:xfrm>
            <a:off x="7989612" y="5548045"/>
            <a:ext cx="46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89782A6-D304-DB10-13E5-2FBADE90521D}"/>
              </a:ext>
            </a:extLst>
          </p:cNvPr>
          <p:cNvCxnSpPr>
            <a:cxnSpLocks/>
            <a:stCxn id="10" idx="3"/>
            <a:endCxn id="11" idx="1"/>
          </p:cNvCxnSpPr>
          <p:nvPr/>
        </p:nvCxnSpPr>
        <p:spPr>
          <a:xfrm flipV="1">
            <a:off x="6944168" y="6325334"/>
            <a:ext cx="473944" cy="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7839B47-2AEE-4D69-DF11-649827F39ECA}"/>
              </a:ext>
            </a:extLst>
          </p:cNvPr>
          <p:cNvCxnSpPr>
            <a:cxnSpLocks/>
            <a:stCxn id="5" idx="3"/>
            <a:endCxn id="7" idx="1"/>
          </p:cNvCxnSpPr>
          <p:nvPr/>
        </p:nvCxnSpPr>
        <p:spPr>
          <a:xfrm flipV="1">
            <a:off x="5985253" y="5548046"/>
            <a:ext cx="387415" cy="4088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0ED97FB-9F8A-04E0-2169-E91DE40DA0A5}"/>
              </a:ext>
            </a:extLst>
          </p:cNvPr>
          <p:cNvCxnSpPr>
            <a:cxnSpLocks/>
            <a:stCxn id="5" idx="3"/>
            <a:endCxn id="10" idx="1"/>
          </p:cNvCxnSpPr>
          <p:nvPr/>
        </p:nvCxnSpPr>
        <p:spPr>
          <a:xfrm>
            <a:off x="5985253" y="5956916"/>
            <a:ext cx="387415" cy="3684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4498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25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25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25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25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250"/>
                                        <p:tgtEl>
                                          <p:spTgt spid="11"/>
                                        </p:tgtEl>
                                      </p:cBhvr>
                                    </p:animEffect>
                                  </p:childTnLst>
                                </p:cTn>
                              </p:par>
                              <p:par>
                                <p:cTn id="29" presetID="10"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25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par>
                                <p:cTn id="35" presetID="10" presetClass="entr" presetSubtype="0" fill="hold"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250"/>
                                        <p:tgtEl>
                                          <p:spTgt spid="15"/>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250"/>
                                        <p:tgtEl>
                                          <p:spTgt spid="18"/>
                                        </p:tgtEl>
                                      </p:cBhvr>
                                    </p:animEffect>
                                  </p:childTnLst>
                                </p:cTn>
                              </p:par>
                              <p:par>
                                <p:cTn id="41" presetID="10"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250"/>
                                        <p:tgtEl>
                                          <p:spTgt spid="19"/>
                                        </p:tgtEl>
                                      </p:cBhvr>
                                    </p:animEffect>
                                  </p:childTnLst>
                                </p:cTn>
                              </p:par>
                              <p:par>
                                <p:cTn id="44" presetID="10" presetClass="entr" presetSubtype="0" fill="hold"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250"/>
                                        <p:tgtEl>
                                          <p:spTgt spid="20"/>
                                        </p:tgtEl>
                                      </p:cBhvr>
                                    </p:animEffect>
                                  </p:childTnLst>
                                </p:cTn>
                              </p:par>
                              <p:par>
                                <p:cTn id="47" presetID="10" presetClass="entr" presetSubtype="0"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7" grpId="0" animBg="1"/>
      <p:bldP spid="8" grpId="0" animBg="1"/>
      <p:bldP spid="9" grpId="0" animBg="1"/>
      <p:bldP spid="10" grpId="0" animBg="1"/>
      <p:bldP spid="11"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Network">
            <a:hlinkClick r:id="" action="ppaction://media"/>
            <a:extLst>
              <a:ext uri="{FF2B5EF4-FFF2-40B4-BE49-F238E27FC236}">
                <a16:creationId xmlns:a16="http://schemas.microsoft.com/office/drawing/2014/main" id="{B4138B0F-1CF2-3158-08ED-9533F86A74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7331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 y="3015407"/>
            <a:ext cx="12192000" cy="827183"/>
          </a:xfrm>
          <a:noFill/>
          <a:ln>
            <a:noFill/>
          </a:ln>
        </p:spPr>
        <p:txBody>
          <a:bodyPr>
            <a:normAutofit/>
          </a:bodyPr>
          <a:lstStyle/>
          <a:p>
            <a:pPr algn="l"/>
            <a:r>
              <a:rPr lang="en-US" sz="4800" b="1" dirty="0">
                <a:gradFill flip="none" rotWithShape="1">
                  <a:gsLst>
                    <a:gs pos="0">
                      <a:srgbClr val="01023B"/>
                    </a:gs>
                    <a:gs pos="50000">
                      <a:srgbClr val="A53F52"/>
                    </a:gs>
                    <a:gs pos="100000">
                      <a:srgbClr val="EA9A5C"/>
                    </a:gs>
                  </a:gsLst>
                  <a:path path="circle">
                    <a:fillToRect t="100000" r="100000"/>
                  </a:path>
                  <a:tileRect l="-100000" b="-100000"/>
                </a:gradFill>
              </a:rPr>
              <a:t>                                    </a:t>
            </a:r>
            <a:r>
              <a:rPr lang="sr-Latn-RS" sz="4800" b="1" dirty="0">
                <a:gradFill flip="none" rotWithShape="1">
                  <a:gsLst>
                    <a:gs pos="0">
                      <a:srgbClr val="01023B"/>
                    </a:gs>
                    <a:gs pos="50000">
                      <a:srgbClr val="A53F52"/>
                    </a:gs>
                    <a:gs pos="100000">
                      <a:srgbClr val="EA9A5C"/>
                    </a:gs>
                  </a:gsLst>
                  <a:path path="circle">
                    <a:fillToRect t="100000" r="100000"/>
                  </a:path>
                  <a:tileRect l="-100000" b="-100000"/>
                </a:gradFill>
              </a:rPr>
              <a:t>ZAKLJUČAK</a:t>
            </a:r>
            <a:endParaRPr lang="en-US" sz="4800" b="1" dirty="0">
              <a:gradFill flip="none" rotWithShape="1">
                <a:gsLst>
                  <a:gs pos="0">
                    <a:srgbClr val="01023B"/>
                  </a:gs>
                  <a:gs pos="50000">
                    <a:srgbClr val="A53F52"/>
                  </a:gs>
                  <a:gs pos="100000">
                    <a:srgbClr val="EA9A5C"/>
                  </a:gs>
                </a:gsLst>
                <a:path path="circle">
                  <a:fillToRect t="100000" r="100000"/>
                </a:path>
                <a:tileRect l="-100000" b="-100000"/>
              </a:gradFill>
            </a:endParaRPr>
          </a:p>
        </p:txBody>
      </p:sp>
    </p:spTree>
    <p:extLst>
      <p:ext uri="{BB962C8B-B14F-4D97-AF65-F5344CB8AC3E}">
        <p14:creationId xmlns:p14="http://schemas.microsoft.com/office/powerpoint/2010/main" val="140944311"/>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0003F296-9790-5C80-D387-BE8F371BAD9B}"/>
              </a:ext>
            </a:extLst>
          </p:cNvPr>
          <p:cNvPicPr>
            <a:picLocks noChangeAspect="1"/>
          </p:cNvPicPr>
          <p:nvPr/>
        </p:nvPicPr>
        <p:blipFill>
          <a:blip r:embed="rId3"/>
          <a:stretch>
            <a:fillRect/>
          </a:stretch>
        </p:blipFill>
        <p:spPr>
          <a:xfrm>
            <a:off x="5181600" y="-12953"/>
            <a:ext cx="7010400" cy="6870953"/>
          </a:xfrm>
          <a:prstGeom prst="rect">
            <a:avLst/>
          </a:prstGeom>
          <a:ln w="9525">
            <a:noFill/>
          </a:ln>
        </p:spPr>
      </p:pic>
      <p:sp>
        <p:nvSpPr>
          <p:cNvPr id="3" name="TextBox 2">
            <a:extLst>
              <a:ext uri="{FF2B5EF4-FFF2-40B4-BE49-F238E27FC236}">
                <a16:creationId xmlns:a16="http://schemas.microsoft.com/office/drawing/2014/main" id="{579091BA-3026-8A8D-3C2E-34D148F3565B}"/>
              </a:ext>
            </a:extLst>
          </p:cNvPr>
          <p:cNvSpPr txBox="1"/>
          <p:nvPr/>
        </p:nvSpPr>
        <p:spPr>
          <a:xfrm>
            <a:off x="542486" y="1233449"/>
            <a:ext cx="5004874" cy="3323987"/>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Blockchain </a:t>
            </a:r>
            <a:r>
              <a:rPr lang="sr-Latn-RS" sz="2000" dirty="0">
                <a:solidFill>
                  <a:sysClr val="windowText" lastClr="000000"/>
                </a:solidFill>
                <a:latin typeface="Calibri" panose="020F0502020204030204"/>
              </a:rPr>
              <a:t>je veoma širok pojam i nove implementacije se svakodnevno kreiraju</a:t>
            </a:r>
          </a:p>
          <a:p>
            <a:pPr>
              <a:spcAft>
                <a:spcPts val="1200"/>
              </a:spcAft>
            </a:pPr>
            <a:r>
              <a:rPr lang="sr-Latn-RS" sz="2000" dirty="0">
                <a:solidFill>
                  <a:sysClr val="windowText" lastClr="000000"/>
                </a:solidFill>
                <a:latin typeface="Calibri" panose="020F0502020204030204"/>
              </a:rPr>
              <a:t>Mediji pridaju blockchain-u preveliku pažnju</a:t>
            </a:r>
          </a:p>
          <a:p>
            <a:pPr>
              <a:spcAft>
                <a:spcPts val="1200"/>
              </a:spcAft>
            </a:pPr>
            <a:r>
              <a:rPr lang="sr-Latn-RS" sz="2000" dirty="0">
                <a:solidFill>
                  <a:sysClr val="windowText" lastClr="000000"/>
                </a:solidFill>
                <a:latin typeface="Calibri" panose="020F0502020204030204"/>
              </a:rPr>
              <a:t>Za sad limitirana upotreba</a:t>
            </a:r>
          </a:p>
          <a:p>
            <a:pPr>
              <a:spcAft>
                <a:spcPts val="1200"/>
              </a:spcAft>
            </a:pPr>
            <a:r>
              <a:rPr lang="sr-Latn-RS" sz="2000" dirty="0">
                <a:solidFill>
                  <a:sysClr val="windowText" lastClr="000000"/>
                </a:solidFill>
                <a:latin typeface="Calibri" panose="020F0502020204030204"/>
              </a:rPr>
              <a:t>Sfere primene blockchain-a rastu</a:t>
            </a:r>
          </a:p>
          <a:p>
            <a:pPr>
              <a:spcAft>
                <a:spcPts val="1200"/>
              </a:spcAft>
            </a:pPr>
            <a:r>
              <a:rPr lang="sr-Latn-RS" sz="2000" dirty="0">
                <a:solidFill>
                  <a:sysClr val="windowText" lastClr="000000"/>
                </a:solidFill>
                <a:latin typeface="Calibri" panose="020F0502020204030204"/>
              </a:rPr>
              <a:t>Pametni ugovori (Smart contracts)</a:t>
            </a:r>
          </a:p>
          <a:p>
            <a:pPr>
              <a:spcAft>
                <a:spcPts val="1200"/>
              </a:spcAft>
            </a:pPr>
            <a:r>
              <a:rPr lang="sr-Latn-RS" sz="2000" dirty="0">
                <a:solidFill>
                  <a:sysClr val="windowText" lastClr="000000"/>
                </a:solidFill>
                <a:latin typeface="Calibri" panose="020F0502020204030204"/>
              </a:rPr>
              <a:t>Veoma je bitna programerski sigurna implementacija blockchain-a</a:t>
            </a: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ZAKLJUČAK</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Tree>
    <p:extLst>
      <p:ext uri="{BB962C8B-B14F-4D97-AF65-F5344CB8AC3E}">
        <p14:creationId xmlns:p14="http://schemas.microsoft.com/office/powerpoint/2010/main" val="1212853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9091BA-3026-8A8D-3C2E-34D148F3565B}"/>
              </a:ext>
            </a:extLst>
          </p:cNvPr>
          <p:cNvSpPr txBox="1"/>
          <p:nvPr/>
        </p:nvSpPr>
        <p:spPr>
          <a:xfrm>
            <a:off x="542486" y="1233449"/>
            <a:ext cx="6096000" cy="4247317"/>
          </a:xfrm>
          <a:prstGeom prst="rect">
            <a:avLst/>
          </a:prstGeom>
          <a:noFill/>
        </p:spPr>
        <p:txBody>
          <a:bodyPr wrap="square" rtlCol="0">
            <a:spAutoFit/>
          </a:bodyPr>
          <a:lstStyle/>
          <a:p>
            <a:pPr>
              <a:spcAft>
                <a:spcPts val="1200"/>
              </a:spcAft>
            </a:pPr>
            <a:r>
              <a:rPr lang="sr-Latn-RS" sz="2000" dirty="0">
                <a:solidFill>
                  <a:srgbClr val="A53F52"/>
                </a:solidFill>
                <a:latin typeface="Calibri" panose="020F0502020204030204"/>
              </a:rPr>
              <a:t>Blockchain</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a:t>
            </a:r>
            <a:r>
              <a:rPr lang="sr-Latn-RS" sz="2000" dirty="0">
                <a:solidFill>
                  <a:srgbClr val="A53F52"/>
                </a:solidFill>
                <a:latin typeface="Calibri" panose="020F0502020204030204"/>
              </a:rPr>
              <a:t>distribuiran </a:t>
            </a:r>
            <a:r>
              <a:rPr lang="sr-Latn-RS" sz="2000" dirty="0">
                <a:latin typeface="Calibri" panose="020F0502020204030204"/>
              </a:rPr>
              <a:t>nepromenljiv </a:t>
            </a:r>
            <a:r>
              <a:rPr lang="en-US" sz="2000" dirty="0">
                <a:latin typeface="Calibri" panose="020F0502020204030204"/>
              </a:rPr>
              <a:t>(</a:t>
            </a:r>
            <a:r>
              <a:rPr lang="sr-Latn-RS" sz="2000" dirty="0">
                <a:latin typeface="Calibri" panose="020F0502020204030204"/>
              </a:rPr>
              <a:t>javno dostupan</a:t>
            </a:r>
            <a:r>
              <a:rPr lang="en-US" sz="2000" dirty="0">
                <a:latin typeface="Calibri" panose="020F0502020204030204"/>
              </a:rPr>
              <a:t>)</a:t>
            </a:r>
            <a:r>
              <a:rPr lang="sr-Latn-RS" sz="2000" dirty="0">
                <a:solidFill>
                  <a:srgbClr val="A53F52"/>
                </a:solidFill>
                <a:latin typeface="Calibri" panose="020F0502020204030204"/>
              </a:rPr>
              <a:t> digitalni ledger</a:t>
            </a:r>
          </a:p>
          <a:p>
            <a:pPr>
              <a:spcAft>
                <a:spcPts val="1200"/>
              </a:spcAft>
            </a:pPr>
            <a:r>
              <a:rPr kumimoji="0" lang="sr-Latn-RS" sz="2000" b="0" i="0" u="none" strike="noStrike" kern="1200" cap="none" normalizeH="0" baseline="0" noProof="0" dirty="0">
                <a:ln>
                  <a:noFill/>
                </a:ln>
                <a:solidFill>
                  <a:srgbClr val="A53F52"/>
                </a:solidFill>
                <a:effectLst/>
                <a:uLnTx/>
                <a:uFillTx/>
                <a:latin typeface="Calibri" panose="020F0502020204030204"/>
                <a:ea typeface="+mn-ea"/>
                <a:cs typeface="+mn-cs"/>
              </a:rPr>
              <a:t>Distribuirani sistem</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komponente sistema se nalaze na različitim, odvojenim uređajima koji međusobno komuniciraju kroz mrežu</a:t>
            </a:r>
          </a:p>
          <a:p>
            <a:pPr>
              <a:spcAft>
                <a:spcPts val="1200"/>
              </a:spcAft>
            </a:pPr>
            <a:r>
              <a:rPr kumimoji="0" lang="sr-Latn-RS" sz="2000" b="0" i="0" u="none" strike="noStrike" kern="1200" cap="none" normalizeH="0" baseline="0" noProof="0" dirty="0">
                <a:ln>
                  <a:noFill/>
                </a:ln>
                <a:solidFill>
                  <a:srgbClr val="A53F52"/>
                </a:solidFill>
                <a:effectLst/>
                <a:uLnTx/>
                <a:uFillTx/>
                <a:latin typeface="Calibri" panose="020F0502020204030204"/>
                <a:ea typeface="+mn-ea"/>
                <a:cs typeface="+mn-cs"/>
              </a:rPr>
              <a:t>Digitalni ledger</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a:t>
            </a:r>
            <a:r>
              <a:rPr kumimoji="0" lang="en-U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a:t>
            </a:r>
            <a:r>
              <a:rPr kumimoji="0" lang="sr-Latn-RS" sz="2000" b="0" i="0" u="none" strike="noStrike" kern="1200" cap="none" normalizeH="0" baseline="0" noProof="0" dirty="0">
                <a:ln>
                  <a:noFill/>
                </a:ln>
                <a:solidFill>
                  <a:sysClr val="windowText" lastClr="000000"/>
                </a:solidFill>
                <a:effectLst/>
                <a:uLnTx/>
                <a:uFillTx/>
                <a:latin typeface="Calibri" panose="020F0502020204030204"/>
                <a:ea typeface="+mn-ea"/>
                <a:cs typeface="+mn-cs"/>
              </a:rPr>
              <a:t> fajl koji sadrži račune i transakcije</a:t>
            </a:r>
            <a:endParaRPr lang="en-US" sz="2000" dirty="0">
              <a:solidFill>
                <a:sysClr val="windowText" lastClr="000000"/>
              </a:solidFill>
              <a:latin typeface="Calibri" panose="020F0502020204030204"/>
            </a:endParaRPr>
          </a:p>
          <a:p>
            <a:pPr>
              <a:spcAft>
                <a:spcPts val="1200"/>
              </a:spcAft>
            </a:pPr>
            <a:r>
              <a:rPr lang="en-US" sz="2000" dirty="0">
                <a:solidFill>
                  <a:srgbClr val="A53F52"/>
                </a:solidFill>
                <a:latin typeface="Calibri" panose="020F0502020204030204"/>
              </a:rPr>
              <a:t>Blockchain</a:t>
            </a:r>
            <a:r>
              <a:rPr lang="en-US" sz="2000" dirty="0">
                <a:solidFill>
                  <a:sysClr val="windowText" lastClr="000000"/>
                </a:solidFill>
                <a:latin typeface="Calibri" panose="020F0502020204030204"/>
              </a:rPr>
              <a:t> se s</a:t>
            </a:r>
            <a:r>
              <a:rPr lang="sr-Latn-RS" sz="2000" dirty="0">
                <a:solidFill>
                  <a:sysClr val="windowText" lastClr="000000"/>
                </a:solidFill>
                <a:latin typeface="Calibri" panose="020F0502020204030204"/>
              </a:rPr>
              <a:t>astoji od blokova podataka koji su povezani zajedno u lanac (block+chain)</a:t>
            </a:r>
          </a:p>
          <a:p>
            <a:pPr>
              <a:spcAft>
                <a:spcPts val="1200"/>
              </a:spcAft>
            </a:pPr>
            <a:r>
              <a:rPr lang="en-US" sz="2000" dirty="0" err="1">
                <a:solidFill>
                  <a:sysClr val="windowText" lastClr="000000"/>
                </a:solidFill>
                <a:latin typeface="Calibri" panose="020F0502020204030204"/>
              </a:rPr>
              <a:t>Fo</a:t>
            </a:r>
            <a:r>
              <a:rPr lang="sr-Latn-RS" sz="2000" dirty="0">
                <a:solidFill>
                  <a:sysClr val="windowText" lastClr="000000"/>
                </a:solidFill>
                <a:latin typeface="Calibri" panose="020F0502020204030204"/>
              </a:rPr>
              <a:t>k</a:t>
            </a:r>
            <a:r>
              <a:rPr lang="en-US" sz="2000" dirty="0">
                <a:solidFill>
                  <a:sysClr val="windowText" lastClr="000000"/>
                </a:solidFill>
                <a:latin typeface="Calibri" panose="020F0502020204030204"/>
              </a:rPr>
              <a:t>us </a:t>
            </a:r>
            <a:r>
              <a:rPr lang="sr-Latn-RS" sz="2000" dirty="0">
                <a:solidFill>
                  <a:sysClr val="windowText" lastClr="000000"/>
                </a:solidFill>
                <a:latin typeface="Calibri" panose="020F0502020204030204"/>
              </a:rPr>
              <a:t>rada će biti na najpoznatiju primenu – </a:t>
            </a:r>
            <a:r>
              <a:rPr lang="sr-Latn-RS" sz="2000" dirty="0">
                <a:solidFill>
                  <a:srgbClr val="A53F52"/>
                </a:solidFill>
                <a:latin typeface="Calibri" panose="020F0502020204030204"/>
              </a:rPr>
              <a:t>kriptovalute</a:t>
            </a:r>
          </a:p>
          <a:p>
            <a:pPr>
              <a:spcAft>
                <a:spcPts val="1200"/>
              </a:spcAft>
            </a:pPr>
            <a:r>
              <a:rPr lang="sr-Latn-RS" sz="2000" dirty="0">
                <a:solidFill>
                  <a:srgbClr val="A53F52"/>
                </a:solidFill>
                <a:latin typeface="Calibri" panose="020F0502020204030204"/>
              </a:rPr>
              <a:t>Kriptovalute</a:t>
            </a:r>
            <a:r>
              <a:rPr lang="sr-Latn-RS" sz="2000" dirty="0">
                <a:solidFill>
                  <a:sysClr val="windowText" lastClr="000000"/>
                </a:solidFill>
                <a:latin typeface="Calibri" panose="020F0502020204030204"/>
              </a:rPr>
              <a:t> </a:t>
            </a:r>
            <a:r>
              <a:rPr lang="en-US" sz="2000" dirty="0">
                <a:solidFill>
                  <a:sysClr val="windowText" lastClr="000000"/>
                </a:solidFill>
                <a:latin typeface="Calibri" panose="020F0502020204030204"/>
              </a:rPr>
              <a:t>= fiat </a:t>
            </a:r>
            <a:r>
              <a:rPr lang="en-US" sz="2000" dirty="0" err="1">
                <a:solidFill>
                  <a:sysClr val="windowText" lastClr="000000"/>
                </a:solidFill>
                <a:latin typeface="Calibri" panose="020F0502020204030204"/>
              </a:rPr>
              <a:t>valute</a:t>
            </a:r>
            <a:r>
              <a:rPr lang="sr-Latn-RS" sz="2000" dirty="0">
                <a:solidFill>
                  <a:sysClr val="windowText" lastClr="000000"/>
                </a:solidFill>
                <a:latin typeface="Calibri" panose="020F0502020204030204"/>
              </a:rPr>
              <a:t> implementirane pomoću blokchaina</a:t>
            </a:r>
            <a:endParaRPr lang="sr-Latn-RS" sz="2000" dirty="0">
              <a:solidFill>
                <a:srgbClr val="A53F52"/>
              </a:solidFill>
              <a:latin typeface="Calibri" panose="020F0502020204030204"/>
            </a:endParaRPr>
          </a:p>
        </p:txBody>
      </p:sp>
      <p:sp>
        <p:nvSpPr>
          <p:cNvPr id="4" name="TextBox 3">
            <a:extLst>
              <a:ext uri="{FF2B5EF4-FFF2-40B4-BE49-F238E27FC236}">
                <a16:creationId xmlns:a16="http://schemas.microsoft.com/office/drawing/2014/main" id="{E97030A4-6BC5-D6AA-C056-E6C56D5FAC3D}"/>
              </a:ext>
            </a:extLst>
          </p:cNvPr>
          <p:cNvSpPr txBox="1"/>
          <p:nvPr/>
        </p:nvSpPr>
        <p:spPr>
          <a:xfrm>
            <a:off x="542486" y="648674"/>
            <a:ext cx="5662570" cy="584775"/>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UVOD U BLOCKCHAIN</a:t>
            </a:r>
          </a:p>
        </p:txBody>
      </p:sp>
      <p:pic>
        <p:nvPicPr>
          <p:cNvPr id="5" name="Picture Placeholder 7">
            <a:extLst>
              <a:ext uri="{FF2B5EF4-FFF2-40B4-BE49-F238E27FC236}">
                <a16:creationId xmlns:a16="http://schemas.microsoft.com/office/drawing/2014/main" id="{509E8EB0-E7EF-51BD-0462-FF02729D12DE}"/>
              </a:ext>
            </a:extLst>
          </p:cNvPr>
          <p:cNvPicPr>
            <a:picLocks noChangeAspect="1"/>
          </p:cNvPicPr>
          <p:nvPr/>
        </p:nvPicPr>
        <p:blipFill>
          <a:blip r:embed="rId3">
            <a:extLst>
              <a:ext uri="{28A0092B-C50C-407E-A947-70E740481C1C}">
                <a14:useLocalDpi xmlns:a14="http://schemas.microsoft.com/office/drawing/2010/main" val="0"/>
              </a:ext>
            </a:extLst>
          </a:blip>
          <a:srcRect l="20196" r="20196"/>
          <a:stretch/>
        </p:blipFill>
        <p:spPr>
          <a:xfrm>
            <a:off x="6067510" y="19050"/>
            <a:ext cx="6096000" cy="6819900"/>
          </a:xfrm>
          <a:prstGeom prst="parallelogram">
            <a:avLst/>
          </a:prstGeom>
          <a:ln w="19050">
            <a:gradFill flip="none" rotWithShape="1">
              <a:gsLst>
                <a:gs pos="0">
                  <a:srgbClr val="01023B"/>
                </a:gs>
                <a:gs pos="50000">
                  <a:srgbClr val="A53F52"/>
                </a:gs>
                <a:gs pos="100000">
                  <a:srgbClr val="EA9A5C"/>
                </a:gs>
              </a:gsLst>
              <a:path path="circle">
                <a:fillToRect l="100000" t="100000"/>
              </a:path>
              <a:tileRect r="-100000" b="-100000"/>
            </a:gradFill>
          </a:ln>
          <a:effectLst/>
        </p:spPr>
      </p:pic>
    </p:spTree>
    <p:extLst>
      <p:ext uri="{BB962C8B-B14F-4D97-AF65-F5344CB8AC3E}">
        <p14:creationId xmlns:p14="http://schemas.microsoft.com/office/powerpoint/2010/main" val="22059850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p:spPr>
        <p:txBody>
          <a:bodyPr>
            <a:normAutofit/>
          </a:bodyPr>
          <a:lstStyle/>
          <a:p>
            <a:r>
              <a:rPr lang="sr-Latn-RS" sz="4800" dirty="0">
                <a:solidFill>
                  <a:srgbClr val="FFFFFF"/>
                </a:solidFill>
              </a:rPr>
              <a:t>HVALA NA PAŽNJI</a:t>
            </a:r>
            <a:endParaRPr lang="en-US" sz="4800" dirty="0">
              <a:solidFill>
                <a:srgbClr val="FFFFFF"/>
              </a:solidFill>
            </a:endParaRPr>
          </a:p>
        </p:txBody>
      </p:sp>
    </p:spTree>
    <p:extLst>
      <p:ext uri="{BB962C8B-B14F-4D97-AF65-F5344CB8AC3E}">
        <p14:creationId xmlns:p14="http://schemas.microsoft.com/office/powerpoint/2010/main" val="99859979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Placeholder 7" descr="abstract image">
            <a:extLst>
              <a:ext uri="{FF2B5EF4-FFF2-40B4-BE49-F238E27FC236}">
                <a16:creationId xmlns:a16="http://schemas.microsoft.com/office/drawing/2014/main" id="{40359B56-05C3-A95A-720F-933AFD67DA0D}"/>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Lst>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68B5A291-07E0-2CBA-1848-D8091BD2105B}"/>
              </a:ext>
            </a:extLst>
          </p:cNvPr>
          <p:cNvSpPr>
            <a:spLocks noGrp="1"/>
          </p:cNvSpPr>
          <p:nvPr>
            <p:ph type="ctrTitle"/>
          </p:nvPr>
        </p:nvSpPr>
        <p:spPr>
          <a:xfrm>
            <a:off x="1524000" y="3015409"/>
            <a:ext cx="9144000" cy="827183"/>
          </a:xfrm>
          <a:ln>
            <a:noFill/>
          </a:ln>
        </p:spPr>
        <p:txBody>
          <a:bodyPr>
            <a:normAutofit/>
          </a:bodyPr>
          <a:lstStyle/>
          <a:p>
            <a:r>
              <a:rPr lang="sr-Latn-RS" sz="4800" b="1" dirty="0">
                <a:gradFill flip="none" rotWithShape="1">
                  <a:gsLst>
                    <a:gs pos="0">
                      <a:srgbClr val="01023B">
                        <a:lumMod val="100000"/>
                      </a:srgbClr>
                    </a:gs>
                    <a:gs pos="100000">
                      <a:srgbClr val="EA9A5C"/>
                    </a:gs>
                    <a:gs pos="50000">
                      <a:srgbClr val="A53F52"/>
                    </a:gs>
                  </a:gsLst>
                  <a:path path="circle">
                    <a:fillToRect l="100000" t="100000"/>
                  </a:path>
                  <a:tileRect r="-100000" b="-100000"/>
                </a:gradFill>
                <a:effectLst/>
              </a:rPr>
              <a:t>ARHITEKTURA</a:t>
            </a:r>
            <a:r>
              <a:rPr lang="sr-Latn-RS" sz="4800" dirty="0">
                <a:solidFill>
                  <a:srgbClr val="FFFFFF"/>
                </a:solidFill>
              </a:rPr>
              <a:t> SISTEMA</a:t>
            </a:r>
            <a:endParaRPr lang="en-US" sz="4800" dirty="0">
              <a:solidFill>
                <a:srgbClr val="FFFFFF"/>
              </a:solidFill>
            </a:endParaRPr>
          </a:p>
        </p:txBody>
      </p:sp>
    </p:spTree>
    <p:extLst>
      <p:ext uri="{BB962C8B-B14F-4D97-AF65-F5344CB8AC3E}">
        <p14:creationId xmlns:p14="http://schemas.microsoft.com/office/powerpoint/2010/main" val="306732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584775"/>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p:txBody>
      </p:sp>
      <p:sp>
        <p:nvSpPr>
          <p:cNvPr id="7" name="TextBox 6">
            <a:extLst>
              <a:ext uri="{FF2B5EF4-FFF2-40B4-BE49-F238E27FC236}">
                <a16:creationId xmlns:a16="http://schemas.microsoft.com/office/drawing/2014/main" id="{FB8EDFAC-52DC-A77F-15E5-D29D86E21AB6}"/>
              </a:ext>
            </a:extLst>
          </p:cNvPr>
          <p:cNvSpPr txBox="1"/>
          <p:nvPr/>
        </p:nvSpPr>
        <p:spPr>
          <a:xfrm>
            <a:off x="542486" y="1230863"/>
            <a:ext cx="5761599" cy="400110"/>
          </a:xfrm>
          <a:prstGeom prst="rect">
            <a:avLst/>
          </a:prstGeom>
          <a:noFill/>
        </p:spPr>
        <p:txBody>
          <a:bodyPr wrap="square" rtlCol="0">
            <a:spAutoFit/>
          </a:bodyPr>
          <a:lstStyle/>
          <a:p>
            <a:pPr>
              <a:spcAft>
                <a:spcPts val="1200"/>
              </a:spcAft>
            </a:pPr>
            <a:r>
              <a:rPr lang="en-US" sz="2000" dirty="0">
                <a:solidFill>
                  <a:sysClr val="windowText" lastClr="000000"/>
                </a:solidFill>
                <a:latin typeface="Calibri" panose="020F0502020204030204"/>
              </a:rPr>
              <a:t>Web </a:t>
            </a: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kojoj</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pristupa</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preko</a:t>
            </a:r>
            <a:r>
              <a:rPr lang="en-US" sz="2000" dirty="0">
                <a:solidFill>
                  <a:sysClr val="windowText" lastClr="000000"/>
                </a:solidFill>
                <a:latin typeface="Calibri" panose="020F0502020204030204"/>
              </a:rPr>
              <a:t> web </a:t>
            </a:r>
            <a:r>
              <a:rPr lang="en-US" sz="2000" dirty="0" err="1">
                <a:solidFill>
                  <a:sysClr val="windowText" lastClr="000000"/>
                </a:solidFill>
                <a:latin typeface="Calibri" panose="020F0502020204030204"/>
              </a:rPr>
              <a:t>browsera</a:t>
            </a:r>
            <a:endParaRPr lang="sr-Latn-RS" sz="2000" dirty="0">
              <a:solidFill>
                <a:sysClr val="windowText" lastClr="000000"/>
              </a:solidFill>
              <a:latin typeface="Calibri" panose="020F0502020204030204"/>
            </a:endParaRPr>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838594"/>
            <a:ext cx="3750736" cy="1590179"/>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HTML</a:t>
            </a:r>
          </a:p>
          <a:p>
            <a:pPr>
              <a:spcAft>
                <a:spcPts val="400"/>
              </a:spcAft>
            </a:pPr>
            <a:r>
              <a:rPr lang="en-US" sz="2000" dirty="0" err="1">
                <a:solidFill>
                  <a:sysClr val="windowText" lastClr="000000"/>
                </a:solidFill>
                <a:latin typeface="Calibri" panose="020F0502020204030204"/>
              </a:rPr>
              <a:t>Opisuje</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strukturu</a:t>
            </a:r>
            <a:r>
              <a:rPr lang="en-US" sz="2000" dirty="0">
                <a:solidFill>
                  <a:sysClr val="windowText" lastClr="000000"/>
                </a:solidFill>
                <a:latin typeface="Calibri" panose="020F0502020204030204"/>
              </a:rPr>
              <a:t> </a:t>
            </a:r>
            <a:r>
              <a:rPr lang="sr-Latn-RS" sz="2000" dirty="0">
                <a:solidFill>
                  <a:sysClr val="windowText" lastClr="000000"/>
                </a:solidFill>
                <a:latin typeface="Calibri" panose="020F0502020204030204"/>
              </a:rPr>
              <a:t>web stranice i ubacuje ostale tehnologije u nju</a:t>
            </a:r>
          </a:p>
          <a:p>
            <a:pPr>
              <a:spcAft>
                <a:spcPts val="400"/>
              </a:spcAft>
            </a:pPr>
            <a:r>
              <a:rPr lang="sr-Latn-RS" sz="2000" dirty="0">
                <a:solidFill>
                  <a:sysClr val="windowText" lastClr="000000"/>
                </a:solidFill>
                <a:latin typeface="Calibri" panose="020F0502020204030204"/>
              </a:rPr>
              <a:t>Platformski nezavisan</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838594"/>
            <a:ext cx="3750736" cy="1897955"/>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CSS</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Opisuje prezentaciju web stranice nezavisno od njene strukture</a:t>
            </a:r>
          </a:p>
          <a:p>
            <a:pPr>
              <a:spcAft>
                <a:spcPts val="400"/>
              </a:spcAft>
            </a:pPr>
            <a:r>
              <a:rPr lang="sr-Latn-RS" sz="2000" dirty="0">
                <a:solidFill>
                  <a:sysClr val="windowText" lastClr="000000"/>
                </a:solidFill>
                <a:latin typeface="Calibri" panose="020F0502020204030204"/>
              </a:rPr>
              <a:t>Zbog česte pojave standardizovan među web browserima</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7" y="1838594"/>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JavaScript</a:t>
            </a:r>
            <a:endParaRPr lang="sr-Latn-RS" sz="2400" b="1" dirty="0">
              <a:solidFill>
                <a:srgbClr val="01023B"/>
              </a:solidFill>
              <a:latin typeface="Calibri" panose="020F0502020204030204"/>
            </a:endParaRPr>
          </a:p>
          <a:p>
            <a:pPr>
              <a:spcAft>
                <a:spcPts val="400"/>
              </a:spcAft>
            </a:pPr>
            <a:r>
              <a:rPr lang="sr-Latn-RS" sz="2000" dirty="0">
                <a:latin typeface="Calibri" panose="020F0502020204030204"/>
              </a:rPr>
              <a:t>Jednonitni, interpretirani, dinamički tipizirani jezik sa koji podržava OO, imperativno i deklarativno programiranje</a:t>
            </a:r>
          </a:p>
          <a:p>
            <a:pPr>
              <a:spcAft>
                <a:spcPts val="400"/>
              </a:spcAft>
            </a:pPr>
            <a:r>
              <a:rPr lang="sr-Latn-RS" sz="2000" dirty="0">
                <a:latin typeface="Calibri" panose="020F0502020204030204"/>
              </a:rPr>
              <a:t>Veoma često korišćen kao skripting jezik za web stranice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810947"/>
            <a:ext cx="3750736" cy="201080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&lt;html&gt;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    &lt;h1&gt;This is a heading&lt;/h1&gt;</a:t>
            </a:r>
          </a:p>
          <a:p>
            <a:pPr>
              <a:spcAft>
                <a:spcPts val="400"/>
              </a:spcAft>
            </a:pPr>
            <a:r>
              <a:rPr lang="en-US" dirty="0">
                <a:solidFill>
                  <a:srgbClr val="EA9A5C"/>
                </a:solidFill>
                <a:latin typeface="Calibri" panose="020F0502020204030204"/>
              </a:rPr>
              <a:t>    &lt;p&gt;This is a paragraph.&lt;/p&gt;</a:t>
            </a:r>
          </a:p>
          <a:p>
            <a:pPr>
              <a:spcAft>
                <a:spcPts val="400"/>
              </a:spcAft>
            </a:pPr>
            <a:r>
              <a:rPr lang="en-US" dirty="0">
                <a:solidFill>
                  <a:srgbClr val="EA9A5C"/>
                </a:solidFill>
                <a:latin typeface="Calibri" panose="020F0502020204030204"/>
              </a:rPr>
              <a:t>  &lt;/body&gt;</a:t>
            </a:r>
          </a:p>
          <a:p>
            <a:pPr>
              <a:spcAft>
                <a:spcPts val="400"/>
              </a:spcAft>
            </a:pPr>
            <a:r>
              <a:rPr lang="en-US" dirty="0">
                <a:solidFill>
                  <a:srgbClr val="EA9A5C"/>
                </a:solidFill>
                <a:latin typeface="Calibri" panose="020F0502020204030204"/>
              </a:rPr>
              <a:t>&lt;/html&gt;</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4139242"/>
            <a:ext cx="1952522" cy="1682512"/>
          </a:xfrm>
          <a:prstGeom prst="rect">
            <a:avLst/>
          </a:prstGeom>
          <a:noFill/>
        </p:spPr>
        <p:txBody>
          <a:bodyPr wrap="none" rtlCol="0">
            <a:spAutoFit/>
          </a:bodyPr>
          <a:lstStyle/>
          <a:p>
            <a:pPr>
              <a:spcAft>
                <a:spcPts val="400"/>
              </a:spcAft>
            </a:pPr>
            <a:r>
              <a:rPr lang="sr-Latn-RS" sz="1800" dirty="0">
                <a:solidFill>
                  <a:srgbClr val="A53F52"/>
                </a:solidFill>
                <a:latin typeface="Calibri" panose="020F0502020204030204"/>
              </a:rPr>
              <a:t>h1,</a:t>
            </a:r>
            <a:r>
              <a:rPr lang="en-US" sz="1800" dirty="0">
                <a:solidFill>
                  <a:srgbClr val="A53F52"/>
                </a:solidFill>
                <a:latin typeface="Calibri" panose="020F0502020204030204"/>
              </a:rPr>
              <a:t> </a:t>
            </a:r>
            <a:r>
              <a:rPr lang="sr-Latn-RS" sz="1800" dirty="0">
                <a:solidFill>
                  <a:srgbClr val="A53F52"/>
                </a:solidFill>
                <a:latin typeface="Calibri" panose="020F0502020204030204"/>
              </a:rPr>
              <a:t>p {</a:t>
            </a:r>
          </a:p>
          <a:p>
            <a:pPr>
              <a:spcAft>
                <a:spcPts val="400"/>
              </a:spcAft>
            </a:pPr>
            <a:r>
              <a:rPr lang="sr-Latn-RS" sz="1800" dirty="0">
                <a:solidFill>
                  <a:srgbClr val="A53F52"/>
                </a:solidFill>
                <a:latin typeface="Calibri" panose="020F0502020204030204"/>
              </a:rPr>
              <a:t>  text-align: center;</a:t>
            </a:r>
          </a:p>
          <a:p>
            <a:pPr>
              <a:spcAft>
                <a:spcPts val="400"/>
              </a:spcAft>
            </a:pPr>
            <a:r>
              <a:rPr lang="sr-Latn-RS" sz="1800" dirty="0">
                <a:solidFill>
                  <a:srgbClr val="A53F52"/>
                </a:solidFill>
                <a:latin typeface="Calibri" panose="020F0502020204030204"/>
              </a:rPr>
              <a:t>  color: red;</a:t>
            </a:r>
            <a:endParaRPr lang="en-US" sz="1800" dirty="0">
              <a:solidFill>
                <a:srgbClr val="A53F52"/>
              </a:solidFill>
              <a:latin typeface="Calibri" panose="020F0502020204030204"/>
            </a:endParaRPr>
          </a:p>
          <a:p>
            <a:pPr>
              <a:spcAft>
                <a:spcPts val="400"/>
              </a:spcAft>
            </a:pPr>
            <a:r>
              <a:rPr lang="en-US" dirty="0">
                <a:solidFill>
                  <a:srgbClr val="A53F52"/>
                </a:solidFill>
                <a:latin typeface="Calibri" panose="020F0502020204030204"/>
              </a:rPr>
              <a:t>  display: block;</a:t>
            </a:r>
            <a:endParaRPr lang="sr-Latn-RS" sz="1800" dirty="0">
              <a:solidFill>
                <a:srgbClr val="A53F52"/>
              </a:solidFill>
              <a:latin typeface="Calibri" panose="020F0502020204030204"/>
            </a:endParaRPr>
          </a:p>
          <a:p>
            <a:pPr>
              <a:spcAft>
                <a:spcPts val="400"/>
              </a:spcAft>
            </a:pPr>
            <a:r>
              <a:rPr lang="sr-Latn-RS" sz="1800" dirty="0">
                <a:solidFill>
                  <a:srgbClr val="A53F52"/>
                </a:solidFill>
                <a:latin typeface="Calibri" panose="020F0502020204030204"/>
              </a:rPr>
              <a:t>}</a:t>
            </a:r>
          </a:p>
        </p:txBody>
      </p:sp>
      <p:sp>
        <p:nvSpPr>
          <p:cNvPr id="14" name="TextBox 13">
            <a:extLst>
              <a:ext uri="{FF2B5EF4-FFF2-40B4-BE49-F238E27FC236}">
                <a16:creationId xmlns:a16="http://schemas.microsoft.com/office/drawing/2014/main" id="{0E956805-152F-5365-B7EB-0B4901CA7677}"/>
              </a:ext>
            </a:extLst>
          </p:cNvPr>
          <p:cNvSpPr txBox="1"/>
          <p:nvPr/>
        </p:nvSpPr>
        <p:spPr>
          <a:xfrm>
            <a:off x="8192217" y="4552881"/>
            <a:ext cx="3750735" cy="1354217"/>
          </a:xfrm>
          <a:prstGeom prst="rect">
            <a:avLst/>
          </a:prstGeom>
          <a:noFill/>
        </p:spPr>
        <p:txBody>
          <a:bodyPr wrap="square" rtlCol="0">
            <a:spAutoFit/>
          </a:bodyPr>
          <a:lstStyle/>
          <a:p>
            <a:pPr>
              <a:spcAft>
                <a:spcPts val="400"/>
              </a:spcAft>
            </a:pPr>
            <a:r>
              <a:rPr lang="sr-Latn-RS" sz="1800" dirty="0">
                <a:solidFill>
                  <a:srgbClr val="01023B"/>
                </a:solidFill>
              </a:rPr>
              <a:t>var txt1 = "</a:t>
            </a:r>
            <a:r>
              <a:rPr lang="en-US" sz="1800" dirty="0">
                <a:solidFill>
                  <a:srgbClr val="01023B"/>
                </a:solidFill>
              </a:rPr>
              <a:t>This is</a:t>
            </a:r>
            <a:r>
              <a:rPr lang="sr-Latn-RS" sz="1800" dirty="0">
                <a:solidFill>
                  <a:srgbClr val="01023B"/>
                </a:solidFill>
              </a:rPr>
              <a:t>";</a:t>
            </a:r>
          </a:p>
          <a:p>
            <a:pPr>
              <a:spcAft>
                <a:spcPts val="400"/>
              </a:spcAft>
            </a:pPr>
            <a:r>
              <a:rPr lang="sr-Latn-RS" sz="1800" dirty="0">
                <a:solidFill>
                  <a:srgbClr val="01023B"/>
                </a:solidFill>
              </a:rPr>
              <a:t>var txt2 = "</a:t>
            </a:r>
            <a:r>
              <a:rPr lang="en-US" sz="1800" dirty="0">
                <a:solidFill>
                  <a:srgbClr val="01023B"/>
                </a:solidFill>
              </a:rPr>
              <a:t>a JS paragraph</a:t>
            </a:r>
            <a:r>
              <a:rPr lang="sr-Latn-RS" sz="1800" dirty="0">
                <a:solidFill>
                  <a:srgbClr val="01023B"/>
                </a:solidFill>
              </a:rPr>
              <a:t>";</a:t>
            </a:r>
          </a:p>
          <a:p>
            <a:pPr>
              <a:spcAft>
                <a:spcPts val="400"/>
              </a:spcAft>
            </a:pPr>
            <a:r>
              <a:rPr lang="sr-Latn-RS" sz="1800" dirty="0">
                <a:solidFill>
                  <a:srgbClr val="01023B"/>
                </a:solidFill>
              </a:rPr>
              <a:t>document.getElement</a:t>
            </a:r>
            <a:r>
              <a:rPr lang="en-US" sz="1800" b="0" i="0" dirty="0" err="1">
                <a:solidFill>
                  <a:srgbClr val="01023B"/>
                </a:solidFill>
                <a:effectLst/>
              </a:rPr>
              <a:t>TagName</a:t>
            </a:r>
            <a:r>
              <a:rPr lang="en-US" sz="1800" b="0" i="0" dirty="0">
                <a:solidFill>
                  <a:srgbClr val="01023B"/>
                </a:solidFill>
                <a:effectLst/>
              </a:rPr>
              <a:t> </a:t>
            </a:r>
            <a:r>
              <a:rPr lang="sr-Latn-RS" sz="1800" dirty="0">
                <a:solidFill>
                  <a:srgbClr val="01023B"/>
                </a:solidFill>
              </a:rPr>
              <a:t>("</a:t>
            </a:r>
            <a:r>
              <a:rPr lang="en-US" sz="1800" dirty="0">
                <a:solidFill>
                  <a:srgbClr val="01023B"/>
                </a:solidFill>
              </a:rPr>
              <a:t>p</a:t>
            </a:r>
            <a:r>
              <a:rPr lang="sr-Latn-RS" sz="1800" dirty="0">
                <a:solidFill>
                  <a:srgbClr val="01023B"/>
                </a:solidFill>
              </a:rPr>
              <a:t>")</a:t>
            </a:r>
            <a:endParaRPr lang="en-US" sz="1800" dirty="0">
              <a:solidFill>
                <a:srgbClr val="01023B"/>
              </a:solidFill>
            </a:endParaRPr>
          </a:p>
          <a:p>
            <a:pPr>
              <a:spcAft>
                <a:spcPts val="400"/>
              </a:spcAft>
            </a:pPr>
            <a:r>
              <a:rPr lang="sr-Latn-RS" sz="1800" dirty="0">
                <a:solidFill>
                  <a:srgbClr val="01023B"/>
                </a:solidFill>
              </a:rPr>
              <a:t>.innerHTML = txt1 + txt2;</a:t>
            </a:r>
          </a:p>
        </p:txBody>
      </p:sp>
    </p:spTree>
    <p:extLst>
      <p:ext uri="{BB962C8B-B14F-4D97-AF65-F5344CB8AC3E}">
        <p14:creationId xmlns:p14="http://schemas.microsoft.com/office/powerpoint/2010/main" val="95157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5662570" cy="861774"/>
          </a:xfrm>
          <a:prstGeom prst="rect">
            <a:avLst/>
          </a:prstGeom>
          <a:noFill/>
        </p:spPr>
        <p:txBody>
          <a:bodyPr wrap="square" rtlCol="0">
            <a:spAutoFit/>
          </a:bodyPr>
          <a:lstStyle/>
          <a:p>
            <a:r>
              <a:rPr kumimoji="0" lang="sr-Latn-RS" sz="3200" b="0" i="0" u="none" strike="noStrike" kern="1200" cap="none" normalizeH="0" baseline="0" noProof="0" dirty="0">
                <a:ln>
                  <a:noFill/>
                </a:ln>
                <a:solidFill>
                  <a:sysClr val="windowText" lastClr="000000"/>
                </a:solidFill>
                <a:effectLst/>
                <a:uLnTx/>
                <a:uFillTx/>
                <a:latin typeface="+mj-lt"/>
                <a:ea typeface="+mn-ea"/>
                <a:cs typeface="+mn-cs"/>
              </a:rPr>
              <a:t>KORIŠĆENE TEHNOLOGIJE</a:t>
            </a:r>
            <a:endParaRPr kumimoji="0" lang="en-US" sz="3200" b="0" i="0" u="none" strike="noStrike" kern="1200" cap="none" normalizeH="0" baseline="0" noProof="0" dirty="0">
              <a:ln>
                <a:noFill/>
              </a:ln>
              <a:solidFill>
                <a:sysClr val="windowText" lastClr="000000"/>
              </a:solidFill>
              <a:effectLst/>
              <a:uLnTx/>
              <a:uFillTx/>
              <a:latin typeface="+mj-lt"/>
              <a:ea typeface="+mn-ea"/>
              <a:cs typeface="+mn-cs"/>
            </a:endParaRPr>
          </a:p>
          <a:p>
            <a:endParaRPr lang="en-US" dirty="0"/>
          </a:p>
        </p:txBody>
      </p:sp>
      <p:sp>
        <p:nvSpPr>
          <p:cNvPr id="9" name="TextBox 8">
            <a:extLst>
              <a:ext uri="{FF2B5EF4-FFF2-40B4-BE49-F238E27FC236}">
                <a16:creationId xmlns:a16="http://schemas.microsoft.com/office/drawing/2014/main" id="{CFF14C3B-A54A-233C-797E-0AF54B91C7C5}"/>
              </a:ext>
            </a:extLst>
          </p:cNvPr>
          <p:cNvSpPr txBox="1"/>
          <p:nvPr/>
        </p:nvSpPr>
        <p:spPr>
          <a:xfrm>
            <a:off x="542485" y="1449488"/>
            <a:ext cx="3750736" cy="2000548"/>
          </a:xfrm>
          <a:prstGeom prst="rect">
            <a:avLst/>
          </a:prstGeom>
          <a:noFill/>
          <a:ln>
            <a:solidFill>
              <a:srgbClr val="EA9A5C"/>
            </a:solidFill>
          </a:ln>
        </p:spPr>
        <p:txBody>
          <a:bodyPr wrap="square" rtlCol="0">
            <a:spAutoFit/>
          </a:bodyPr>
          <a:lstStyle/>
          <a:p>
            <a:pPr>
              <a:spcAft>
                <a:spcPts val="1200"/>
              </a:spcAft>
            </a:pPr>
            <a:r>
              <a:rPr lang="en-US" sz="2400" b="1" dirty="0">
                <a:solidFill>
                  <a:srgbClr val="EA9A5C"/>
                </a:solidFill>
                <a:latin typeface="Calibri" panose="020F0502020204030204"/>
              </a:rPr>
              <a:t>Pug (Jade)</a:t>
            </a:r>
          </a:p>
          <a:p>
            <a:pPr>
              <a:spcAft>
                <a:spcPts val="400"/>
              </a:spcAft>
            </a:pPr>
            <a:r>
              <a:rPr lang="en-US" sz="2000" dirty="0">
                <a:solidFill>
                  <a:sysClr val="windowText" lastClr="000000"/>
                </a:solidFill>
                <a:latin typeface="Calibri" panose="020F0502020204030204"/>
              </a:rPr>
              <a:t>Node-</a:t>
            </a:r>
            <a:r>
              <a:rPr lang="en-US" sz="2000" dirty="0" err="1">
                <a:solidFill>
                  <a:sysClr val="windowText" lastClr="000000"/>
                </a:solidFill>
                <a:latin typeface="Calibri" panose="020F0502020204030204"/>
              </a:rPr>
              <a:t>ov</a:t>
            </a:r>
            <a:r>
              <a:rPr lang="en-US" sz="2000" dirty="0">
                <a:solidFill>
                  <a:sysClr val="windowText" lastClr="000000"/>
                </a:solidFill>
                <a:latin typeface="Calibri" panose="020F0502020204030204"/>
              </a:rPr>
              <a:t> generator HTML </a:t>
            </a:r>
            <a:r>
              <a:rPr lang="sr-Latn-RS" sz="2000" dirty="0">
                <a:solidFill>
                  <a:sysClr val="windowText" lastClr="000000"/>
                </a:solidFill>
                <a:latin typeface="Calibri" panose="020F0502020204030204"/>
              </a:rPr>
              <a:t>šablona</a:t>
            </a:r>
          </a:p>
          <a:p>
            <a:pPr>
              <a:spcAft>
                <a:spcPts val="400"/>
              </a:spcAft>
            </a:pPr>
            <a:r>
              <a:rPr lang="sr-Latn-RS" sz="2000" dirty="0">
                <a:solidFill>
                  <a:sysClr val="windowText" lastClr="000000"/>
                </a:solidFill>
                <a:latin typeface="Calibri" panose="020F0502020204030204"/>
              </a:rPr>
              <a:t>Lakša sintaksa, bitni razmaci</a:t>
            </a:r>
          </a:p>
          <a:p>
            <a:pPr>
              <a:spcAft>
                <a:spcPts val="400"/>
              </a:spcAft>
            </a:pPr>
            <a:r>
              <a:rPr lang="sr-Latn-RS" sz="2000" dirty="0">
                <a:solidFill>
                  <a:sysClr val="windowText" lastClr="000000"/>
                </a:solidFill>
                <a:latin typeface="Calibri" panose="020F0502020204030204"/>
              </a:rPr>
              <a:t>Parent-child arhitektura</a:t>
            </a:r>
          </a:p>
          <a:p>
            <a:pPr>
              <a:spcAft>
                <a:spcPts val="400"/>
              </a:spcAft>
            </a:pPr>
            <a:r>
              <a:rPr lang="sr-Latn-RS" sz="2000" dirty="0">
                <a:solidFill>
                  <a:sysClr val="windowText" lastClr="000000"/>
                </a:solidFill>
                <a:latin typeface="Calibri" panose="020F0502020204030204"/>
              </a:rPr>
              <a:t>Promenljive, liste, tok kontrole, ...</a:t>
            </a:r>
            <a:endParaRPr lang="en-US" sz="2000" dirty="0">
              <a:solidFill>
                <a:sysClr val="windowText" lastClr="000000"/>
              </a:solidFill>
              <a:latin typeface="Calibri" panose="020F0502020204030204"/>
            </a:endParaRPr>
          </a:p>
        </p:txBody>
      </p:sp>
      <p:sp>
        <p:nvSpPr>
          <p:cNvPr id="10" name="TextBox 9">
            <a:extLst>
              <a:ext uri="{FF2B5EF4-FFF2-40B4-BE49-F238E27FC236}">
                <a16:creationId xmlns:a16="http://schemas.microsoft.com/office/drawing/2014/main" id="{16936B3B-D9E3-88B1-B613-0BCA54A4FAA0}"/>
              </a:ext>
            </a:extLst>
          </p:cNvPr>
          <p:cNvSpPr txBox="1"/>
          <p:nvPr/>
        </p:nvSpPr>
        <p:spPr>
          <a:xfrm>
            <a:off x="4367351" y="1449488"/>
            <a:ext cx="3750736" cy="2257028"/>
          </a:xfrm>
          <a:prstGeom prst="rect">
            <a:avLst/>
          </a:prstGeom>
          <a:noFill/>
          <a:ln>
            <a:solidFill>
              <a:srgbClr val="A53F52"/>
            </a:solidFill>
          </a:ln>
        </p:spPr>
        <p:txBody>
          <a:bodyPr wrap="square" rtlCol="0">
            <a:spAutoFit/>
          </a:bodyPr>
          <a:lstStyle/>
          <a:p>
            <a:pPr>
              <a:spcAft>
                <a:spcPts val="1200"/>
              </a:spcAft>
            </a:pPr>
            <a:r>
              <a:rPr lang="en-US" sz="2400" b="1" dirty="0">
                <a:solidFill>
                  <a:srgbClr val="A53F52"/>
                </a:solidFill>
                <a:latin typeface="Calibri" panose="020F0502020204030204"/>
              </a:rPr>
              <a:t>Bootstrap</a:t>
            </a:r>
            <a:endParaRPr lang="sr-Latn-RS" sz="2400" b="1" dirty="0">
              <a:solidFill>
                <a:srgbClr val="A53F52"/>
              </a:solidFill>
              <a:latin typeface="Calibri" panose="020F0502020204030204"/>
            </a:endParaRPr>
          </a:p>
          <a:p>
            <a:pPr>
              <a:spcAft>
                <a:spcPts val="400"/>
              </a:spcAft>
            </a:pPr>
            <a:r>
              <a:rPr lang="sr-Latn-RS" sz="2000" dirty="0">
                <a:solidFill>
                  <a:sysClr val="windowText" lastClr="000000"/>
                </a:solidFill>
                <a:latin typeface="Calibri" panose="020F0502020204030204"/>
              </a:rPr>
              <a:t>CSS framework</a:t>
            </a:r>
          </a:p>
          <a:p>
            <a:pPr>
              <a:spcAft>
                <a:spcPts val="400"/>
              </a:spcAft>
            </a:pPr>
            <a:r>
              <a:rPr lang="sr-Latn-RS" sz="2000" dirty="0">
                <a:solidFill>
                  <a:sysClr val="windowText" lastClr="000000"/>
                </a:solidFill>
                <a:latin typeface="Calibri" panose="020F0502020204030204"/>
              </a:rPr>
              <a:t>Napravljen pomoću CSS-ovog preprocesora SASS-a za Twitter</a:t>
            </a:r>
          </a:p>
          <a:p>
            <a:pPr>
              <a:spcAft>
                <a:spcPts val="400"/>
              </a:spcAft>
            </a:pPr>
            <a:r>
              <a:rPr lang="sr-Latn-RS" sz="2000" dirty="0">
                <a:solidFill>
                  <a:sysClr val="windowText" lastClr="000000"/>
                </a:solidFill>
                <a:latin typeface="Calibri" panose="020F0502020204030204"/>
              </a:rPr>
              <a:t>Promenljive, nasleđivanje, funkcije, ugnežđena pravila, ...</a:t>
            </a:r>
            <a:endParaRPr lang="en-US" sz="2000" dirty="0">
              <a:solidFill>
                <a:sysClr val="windowText" lastClr="000000"/>
              </a:solidFill>
              <a:latin typeface="Calibri" panose="020F0502020204030204"/>
            </a:endParaRPr>
          </a:p>
        </p:txBody>
      </p:sp>
      <p:sp>
        <p:nvSpPr>
          <p:cNvPr id="11" name="TextBox 10">
            <a:extLst>
              <a:ext uri="{FF2B5EF4-FFF2-40B4-BE49-F238E27FC236}">
                <a16:creationId xmlns:a16="http://schemas.microsoft.com/office/drawing/2014/main" id="{D4216407-C8E5-A150-D235-BA44227B23CD}"/>
              </a:ext>
            </a:extLst>
          </p:cNvPr>
          <p:cNvSpPr txBox="1"/>
          <p:nvPr/>
        </p:nvSpPr>
        <p:spPr>
          <a:xfrm>
            <a:off x="8192216" y="1449488"/>
            <a:ext cx="3750736" cy="2513509"/>
          </a:xfrm>
          <a:prstGeom prst="rect">
            <a:avLst/>
          </a:prstGeom>
          <a:noFill/>
          <a:ln>
            <a:solidFill>
              <a:srgbClr val="01023B"/>
            </a:solidFill>
          </a:ln>
        </p:spPr>
        <p:txBody>
          <a:bodyPr wrap="square" rtlCol="0">
            <a:spAutoFit/>
          </a:bodyPr>
          <a:lstStyle/>
          <a:p>
            <a:pPr>
              <a:spcAft>
                <a:spcPts val="1200"/>
              </a:spcAft>
            </a:pPr>
            <a:r>
              <a:rPr lang="en-US" sz="2400" b="1" dirty="0">
                <a:solidFill>
                  <a:srgbClr val="01023B"/>
                </a:solidFill>
                <a:latin typeface="Calibri" panose="020F0502020204030204"/>
              </a:rPr>
              <a:t>N</a:t>
            </a:r>
            <a:r>
              <a:rPr lang="sr-Latn-RS" sz="2400" b="1" dirty="0">
                <a:solidFill>
                  <a:srgbClr val="01023B"/>
                </a:solidFill>
                <a:latin typeface="Calibri" panose="020F0502020204030204"/>
              </a:rPr>
              <a:t>ode</a:t>
            </a:r>
            <a:r>
              <a:rPr lang="en-US" sz="2400" b="1" dirty="0">
                <a:solidFill>
                  <a:srgbClr val="01023B"/>
                </a:solidFill>
                <a:latin typeface="Calibri" panose="020F0502020204030204"/>
              </a:rPr>
              <a:t>.</a:t>
            </a:r>
            <a:r>
              <a:rPr lang="sr-Latn-RS" sz="2400" b="1" dirty="0">
                <a:solidFill>
                  <a:srgbClr val="01023B"/>
                </a:solidFill>
                <a:latin typeface="Calibri" panose="020F0502020204030204"/>
              </a:rPr>
              <a:t>js</a:t>
            </a:r>
          </a:p>
          <a:p>
            <a:pPr>
              <a:spcAft>
                <a:spcPts val="400"/>
              </a:spcAft>
            </a:pPr>
            <a:r>
              <a:rPr lang="sr-Latn-RS" sz="2000" dirty="0">
                <a:latin typeface="Calibri" panose="020F0502020204030204"/>
              </a:rPr>
              <a:t>Runtime environment koji dozvoljava JS-u da se izvršava izvan web browsera (npr. u CL ili na back-endu)</a:t>
            </a:r>
          </a:p>
          <a:p>
            <a:pPr>
              <a:spcAft>
                <a:spcPts val="400"/>
              </a:spcAft>
            </a:pPr>
            <a:r>
              <a:rPr lang="sr-Latn-RS" sz="2000" dirty="0">
                <a:latin typeface="Calibri" panose="020F0502020204030204"/>
              </a:rPr>
              <a:t>Event-driven arhitektura koja koristi callback-ove</a:t>
            </a:r>
            <a:endParaRPr lang="en-US" sz="2000" dirty="0">
              <a:latin typeface="Calibri" panose="020F0502020204030204"/>
            </a:endParaRPr>
          </a:p>
        </p:txBody>
      </p:sp>
      <p:sp>
        <p:nvSpPr>
          <p:cNvPr id="12" name="TextBox 11">
            <a:extLst>
              <a:ext uri="{FF2B5EF4-FFF2-40B4-BE49-F238E27FC236}">
                <a16:creationId xmlns:a16="http://schemas.microsoft.com/office/drawing/2014/main" id="{000A69DB-38D4-1682-C135-980446204C81}"/>
              </a:ext>
            </a:extLst>
          </p:cNvPr>
          <p:cNvSpPr txBox="1"/>
          <p:nvPr/>
        </p:nvSpPr>
        <p:spPr>
          <a:xfrm>
            <a:off x="542485" y="3570468"/>
            <a:ext cx="3750736" cy="2667397"/>
          </a:xfrm>
          <a:prstGeom prst="rect">
            <a:avLst/>
          </a:prstGeom>
          <a:noFill/>
        </p:spPr>
        <p:txBody>
          <a:bodyPr wrap="square" rtlCol="0">
            <a:spAutoFit/>
          </a:bodyPr>
          <a:lstStyle/>
          <a:p>
            <a:pPr>
              <a:spcAft>
                <a:spcPts val="400"/>
              </a:spcAft>
            </a:pPr>
            <a:r>
              <a:rPr lang="en-US" dirty="0">
                <a:solidFill>
                  <a:srgbClr val="EA9A5C"/>
                </a:solidFill>
                <a:latin typeface="Calibri" panose="020F0502020204030204"/>
              </a:rPr>
              <a:t>- var user = {description: 'foo bar'}</a:t>
            </a:r>
          </a:p>
          <a:p>
            <a:pPr>
              <a:spcAft>
                <a:spcPts val="400"/>
              </a:spcAft>
            </a:pPr>
            <a:r>
              <a:rPr lang="en-US" dirty="0">
                <a:solidFill>
                  <a:srgbClr val="EA9A5C"/>
                </a:solidFill>
                <a:latin typeface="Calibri" panose="020F0502020204030204"/>
              </a:rPr>
              <a:t>- var </a:t>
            </a:r>
            <a:r>
              <a:rPr lang="en-US" dirty="0" err="1">
                <a:solidFill>
                  <a:srgbClr val="EA9A5C"/>
                </a:solidFill>
                <a:latin typeface="Calibri" panose="020F0502020204030204"/>
              </a:rPr>
              <a:t>authorised</a:t>
            </a:r>
            <a:r>
              <a:rPr lang="en-US" dirty="0">
                <a:solidFill>
                  <a:srgbClr val="EA9A5C"/>
                </a:solidFill>
                <a:latin typeface="Calibri" panose="020F0502020204030204"/>
              </a:rPr>
              <a:t> = false</a:t>
            </a:r>
          </a:p>
          <a:p>
            <a:pPr>
              <a:spcAft>
                <a:spcPts val="400"/>
              </a:spcAft>
            </a:pPr>
            <a:r>
              <a:rPr lang="en-US" dirty="0">
                <a:solidFill>
                  <a:srgbClr val="EA9A5C"/>
                </a:solidFill>
                <a:latin typeface="Calibri" panose="020F0502020204030204"/>
              </a:rPr>
              <a:t>if </a:t>
            </a:r>
            <a:r>
              <a:rPr lang="en-US" dirty="0" err="1">
                <a:solidFill>
                  <a:srgbClr val="EA9A5C"/>
                </a:solidFill>
                <a:latin typeface="Calibri" panose="020F0502020204030204"/>
              </a:rPr>
              <a:t>user.description</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h2.green Description </a:t>
            </a:r>
            <a:endParaRPr lang="sr-Latn-R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else if </a:t>
            </a:r>
            <a:r>
              <a:rPr lang="en-US" dirty="0" err="1">
                <a:solidFill>
                  <a:srgbClr val="EA9A5C"/>
                </a:solidFill>
                <a:latin typeface="Calibri" panose="020F0502020204030204"/>
              </a:rPr>
              <a:t>authorised</a:t>
            </a:r>
            <a:endParaRPr lang="en-US" dirty="0">
              <a:solidFill>
                <a:srgbClr val="EA9A5C"/>
              </a:solidFill>
              <a:latin typeface="Calibri" panose="020F0502020204030204"/>
            </a:endParaRPr>
          </a:p>
          <a:p>
            <a:pPr>
              <a:spcAft>
                <a:spcPts val="400"/>
              </a:spcAft>
            </a:pPr>
            <a:r>
              <a:rPr lang="en-US" dirty="0">
                <a:solidFill>
                  <a:srgbClr val="EA9A5C"/>
                </a:solidFill>
                <a:latin typeface="Calibri" panose="020F0502020204030204"/>
              </a:rPr>
              <a:t>    h2.blue Description</a:t>
            </a:r>
          </a:p>
          <a:p>
            <a:pPr>
              <a:spcAft>
                <a:spcPts val="400"/>
              </a:spcAft>
            </a:pPr>
            <a:r>
              <a:rPr lang="en-US" dirty="0">
                <a:solidFill>
                  <a:srgbClr val="EA9A5C"/>
                </a:solidFill>
                <a:latin typeface="Calibri" panose="020F0502020204030204"/>
              </a:rPr>
              <a:t>else</a:t>
            </a:r>
          </a:p>
          <a:p>
            <a:pPr>
              <a:spcAft>
                <a:spcPts val="400"/>
              </a:spcAft>
            </a:pPr>
            <a:r>
              <a:rPr lang="en-US" dirty="0">
                <a:solidFill>
                  <a:srgbClr val="EA9A5C"/>
                </a:solidFill>
                <a:latin typeface="Calibri" panose="020F0502020204030204"/>
              </a:rPr>
              <a:t>    h2.red Description</a:t>
            </a:r>
          </a:p>
        </p:txBody>
      </p:sp>
      <p:sp>
        <p:nvSpPr>
          <p:cNvPr id="13" name="TextBox 12">
            <a:extLst>
              <a:ext uri="{FF2B5EF4-FFF2-40B4-BE49-F238E27FC236}">
                <a16:creationId xmlns:a16="http://schemas.microsoft.com/office/drawing/2014/main" id="{7890773C-048F-DBBC-3A71-D4D89FF91767}"/>
              </a:ext>
            </a:extLst>
          </p:cNvPr>
          <p:cNvSpPr txBox="1"/>
          <p:nvPr/>
        </p:nvSpPr>
        <p:spPr>
          <a:xfrm>
            <a:off x="4351563" y="3929544"/>
            <a:ext cx="3766524" cy="2010807"/>
          </a:xfrm>
          <a:prstGeom prst="rect">
            <a:avLst/>
          </a:prstGeom>
          <a:noFill/>
        </p:spPr>
        <p:txBody>
          <a:bodyPr wrap="square" rtlCol="0">
            <a:spAutoFit/>
          </a:bodyPr>
          <a:lstStyle/>
          <a:p>
            <a:pPr>
              <a:spcAft>
                <a:spcPts val="400"/>
              </a:spcAft>
            </a:pPr>
            <a:r>
              <a:rPr lang="en-US" sz="1800" dirty="0">
                <a:solidFill>
                  <a:srgbClr val="A53F52"/>
                </a:solidFill>
                <a:latin typeface="Calibri" panose="020F0502020204030204"/>
              </a:rPr>
              <a:t>&lt;div class="</a:t>
            </a:r>
            <a:r>
              <a:rPr lang="en-US" sz="1800" u="sng" dirty="0">
                <a:solidFill>
                  <a:srgbClr val="A53F52"/>
                </a:solidFill>
                <a:latin typeface="Calibri" panose="020F0502020204030204"/>
              </a:rPr>
              <a:t>container</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&lt;h2&gt;Alerts&lt;/h2&gt;</a:t>
            </a:r>
          </a:p>
          <a:p>
            <a:pPr>
              <a:spcAft>
                <a:spcPts val="400"/>
              </a:spcAft>
            </a:pPr>
            <a:r>
              <a:rPr lang="en-US" sz="1800" dirty="0">
                <a:solidFill>
                  <a:srgbClr val="A53F52"/>
                </a:solidFill>
                <a:latin typeface="Calibri" panose="020F0502020204030204"/>
              </a:rPr>
              <a:t>  &lt;div class="</a:t>
            </a:r>
            <a:r>
              <a:rPr lang="en-US" sz="1800" u="sng" dirty="0">
                <a:solidFill>
                  <a:srgbClr val="A53F52"/>
                </a:solidFill>
                <a:latin typeface="Calibri" panose="020F0502020204030204"/>
              </a:rPr>
              <a:t>alert alert-success</a:t>
            </a:r>
            <a:r>
              <a:rPr lang="en-US" sz="1800" dirty="0">
                <a:solidFill>
                  <a:srgbClr val="A53F52"/>
                </a:solidFill>
                <a:latin typeface="Calibri" panose="020F0502020204030204"/>
              </a:rPr>
              <a:t>"&gt;</a:t>
            </a:r>
          </a:p>
          <a:p>
            <a:pPr>
              <a:spcAft>
                <a:spcPts val="400"/>
              </a:spcAft>
            </a:pPr>
            <a:r>
              <a:rPr lang="en-US" sz="1800" dirty="0">
                <a:solidFill>
                  <a:srgbClr val="A53F52"/>
                </a:solidFill>
                <a:latin typeface="Calibri" panose="020F0502020204030204"/>
              </a:rPr>
              <a:t>    &lt;strong&gt;Success!&lt;/strong&gt; </a:t>
            </a:r>
            <a:endParaRPr lang="sr-Latn-RS" sz="1800" dirty="0">
              <a:solidFill>
                <a:srgbClr val="A53F52"/>
              </a:solidFill>
              <a:latin typeface="Calibri" panose="020F0502020204030204"/>
            </a:endParaRPr>
          </a:p>
          <a:p>
            <a:pPr>
              <a:spcAft>
                <a:spcPts val="400"/>
              </a:spcAft>
            </a:pPr>
            <a:r>
              <a:rPr lang="sr-Latn-RS" dirty="0">
                <a:solidFill>
                  <a:srgbClr val="A53F52"/>
                </a:solidFill>
                <a:latin typeface="Calibri" panose="020F0502020204030204"/>
              </a:rPr>
              <a:t>  </a:t>
            </a: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a:p>
            <a:pPr>
              <a:spcAft>
                <a:spcPts val="400"/>
              </a:spcAft>
            </a:pPr>
            <a:r>
              <a:rPr lang="en-US" sz="1800" dirty="0">
                <a:solidFill>
                  <a:srgbClr val="A53F52"/>
                </a:solidFill>
                <a:latin typeface="Calibri" panose="020F0502020204030204"/>
              </a:rPr>
              <a:t>&lt;/div&gt;</a:t>
            </a:r>
            <a:endParaRPr lang="sr-Latn-RS" sz="1800" dirty="0">
              <a:solidFill>
                <a:srgbClr val="A53F52"/>
              </a:solidFill>
              <a:latin typeface="Calibri" panose="020F0502020204030204"/>
            </a:endParaRPr>
          </a:p>
        </p:txBody>
      </p:sp>
      <p:sp>
        <p:nvSpPr>
          <p:cNvPr id="2" name="TextBox 1">
            <a:extLst>
              <a:ext uri="{FF2B5EF4-FFF2-40B4-BE49-F238E27FC236}">
                <a16:creationId xmlns:a16="http://schemas.microsoft.com/office/drawing/2014/main" id="{628D78D1-1334-B1F3-0784-90CD3913DA1C}"/>
              </a:ext>
            </a:extLst>
          </p:cNvPr>
          <p:cNvSpPr txBox="1"/>
          <p:nvPr/>
        </p:nvSpPr>
        <p:spPr>
          <a:xfrm>
            <a:off x="8192216" y="4042315"/>
            <a:ext cx="3750736" cy="1231106"/>
          </a:xfrm>
          <a:prstGeom prst="rect">
            <a:avLst/>
          </a:prstGeom>
          <a:noFill/>
          <a:ln>
            <a:solidFill>
              <a:srgbClr val="01023B"/>
            </a:solidFill>
          </a:ln>
        </p:spPr>
        <p:txBody>
          <a:bodyPr wrap="square" rtlCol="0">
            <a:spAutoFit/>
          </a:bodyPr>
          <a:lstStyle/>
          <a:p>
            <a:pPr>
              <a:spcAft>
                <a:spcPts val="1200"/>
              </a:spcAft>
            </a:pPr>
            <a:r>
              <a:rPr lang="sr-Latn-RS" sz="2400" b="1" dirty="0">
                <a:solidFill>
                  <a:srgbClr val="01023B"/>
                </a:solidFill>
                <a:latin typeface="Calibri" panose="020F0502020204030204"/>
              </a:rPr>
              <a:t>jQuery</a:t>
            </a:r>
          </a:p>
          <a:p>
            <a:pPr>
              <a:spcAft>
                <a:spcPts val="1200"/>
              </a:spcAft>
            </a:pPr>
            <a:r>
              <a:rPr lang="sr-Latn-RS" sz="2000" dirty="0">
                <a:latin typeface="Calibri" panose="020F0502020204030204"/>
              </a:rPr>
              <a:t>JS biblioteka za lako upravljanje HTML-om i CSS-om</a:t>
            </a:r>
          </a:p>
        </p:txBody>
      </p:sp>
      <p:sp>
        <p:nvSpPr>
          <p:cNvPr id="4" name="TextBox 3">
            <a:extLst>
              <a:ext uri="{FF2B5EF4-FFF2-40B4-BE49-F238E27FC236}">
                <a16:creationId xmlns:a16="http://schemas.microsoft.com/office/drawing/2014/main" id="{EBD2CAE1-9795-D3AD-28E0-22E3C4E3F877}"/>
              </a:ext>
            </a:extLst>
          </p:cNvPr>
          <p:cNvSpPr txBox="1"/>
          <p:nvPr/>
        </p:nvSpPr>
        <p:spPr>
          <a:xfrm>
            <a:off x="8176429" y="5430798"/>
            <a:ext cx="3750736" cy="923330"/>
          </a:xfrm>
          <a:prstGeom prst="rect">
            <a:avLst/>
          </a:prstGeom>
          <a:noFill/>
        </p:spPr>
        <p:txBody>
          <a:bodyPr wrap="square">
            <a:spAutoFit/>
          </a:bodyPr>
          <a:lstStyle/>
          <a:p>
            <a:r>
              <a:rPr lang="en-US" dirty="0">
                <a:solidFill>
                  <a:srgbClr val="01023B"/>
                </a:solidFill>
              </a:rPr>
              <a:t>$("#p1").hover(function(){</a:t>
            </a:r>
          </a:p>
          <a:p>
            <a:r>
              <a:rPr lang="en-US" dirty="0">
                <a:solidFill>
                  <a:srgbClr val="01023B"/>
                </a:solidFill>
              </a:rPr>
              <a:t>    alert("You entered p1!");</a:t>
            </a:r>
          </a:p>
          <a:p>
            <a:r>
              <a:rPr lang="en-US" dirty="0">
                <a:solidFill>
                  <a:srgbClr val="01023B"/>
                </a:solidFill>
              </a:rPr>
              <a:t>  });</a:t>
            </a:r>
          </a:p>
        </p:txBody>
      </p:sp>
    </p:spTree>
    <p:extLst>
      <p:ext uri="{BB962C8B-B14F-4D97-AF65-F5344CB8AC3E}">
        <p14:creationId xmlns:p14="http://schemas.microsoft.com/office/powerpoint/2010/main" val="4116705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2F1A1280-6900-3294-ABB1-5A8DE4B41EE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71037" y="0"/>
            <a:ext cx="9649926" cy="6819900"/>
          </a:xfrm>
          <a:prstGeom prst="rect">
            <a:avLst/>
          </a:prstGeom>
          <a:ln w="19050">
            <a:noFill/>
          </a:ln>
        </p:spPr>
      </p:pic>
    </p:spTree>
    <p:extLst>
      <p:ext uri="{BB962C8B-B14F-4D97-AF65-F5344CB8AC3E}">
        <p14:creationId xmlns:p14="http://schemas.microsoft.com/office/powerpoint/2010/main" val="121643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286F80-DE83-7ED9-0958-E3868662BC60}"/>
              </a:ext>
            </a:extLst>
          </p:cNvPr>
          <p:cNvSpPr txBox="1"/>
          <p:nvPr/>
        </p:nvSpPr>
        <p:spPr>
          <a:xfrm>
            <a:off x="542486" y="648674"/>
            <a:ext cx="6081598" cy="584775"/>
          </a:xfrm>
          <a:prstGeom prst="rect">
            <a:avLst/>
          </a:prstGeom>
          <a:noFill/>
        </p:spPr>
        <p:txBody>
          <a:bodyPr wrap="square" rtlCol="0">
            <a:spAutoFit/>
          </a:bodyPr>
          <a:lstStyle/>
          <a:p>
            <a:r>
              <a:rPr kumimoji="0" lang="en-US" sz="3200" b="0" i="0" u="none" strike="noStrike" kern="1200" cap="none" normalizeH="0" baseline="0" noProof="0" dirty="0">
                <a:ln>
                  <a:noFill/>
                </a:ln>
                <a:solidFill>
                  <a:sysClr val="windowText" lastClr="000000"/>
                </a:solidFill>
                <a:effectLst/>
                <a:uLnTx/>
                <a:uFillTx/>
                <a:latin typeface="+mj-lt"/>
                <a:ea typeface="+mn-ea"/>
                <a:cs typeface="+mn-cs"/>
              </a:rPr>
              <a:t>POKRETANJE I PRISTUP APLIKACIJI</a:t>
            </a:r>
          </a:p>
        </p:txBody>
      </p:sp>
      <p:pic>
        <p:nvPicPr>
          <p:cNvPr id="2" name="Picture 1" descr="Graphical user interface, application&#10;&#10;Description automatically generated">
            <a:extLst>
              <a:ext uri="{FF2B5EF4-FFF2-40B4-BE49-F238E27FC236}">
                <a16:creationId xmlns:a16="http://schemas.microsoft.com/office/drawing/2014/main" id="{DE077E04-449E-D9E4-8A64-EA912DEDA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76010">
            <a:off x="9052010" y="997803"/>
            <a:ext cx="2238153" cy="4979486"/>
          </a:xfrm>
          <a:prstGeom prst="rect">
            <a:avLst/>
          </a:prstGeom>
          <a:ln w="19050">
            <a:gradFill>
              <a:gsLst>
                <a:gs pos="0">
                  <a:srgbClr val="01023B"/>
                </a:gs>
                <a:gs pos="50000">
                  <a:srgbClr val="A53F52"/>
                </a:gs>
                <a:gs pos="100000">
                  <a:srgbClr val="EA9A5C"/>
                </a:gs>
              </a:gsLst>
              <a:lin ang="5400000" scaled="1"/>
            </a:gradFill>
          </a:ln>
        </p:spPr>
      </p:pic>
      <p:sp>
        <p:nvSpPr>
          <p:cNvPr id="3" name="TextBox 2">
            <a:extLst>
              <a:ext uri="{FF2B5EF4-FFF2-40B4-BE49-F238E27FC236}">
                <a16:creationId xmlns:a16="http://schemas.microsoft.com/office/drawing/2014/main" id="{DFEA0F8B-DC82-EF42-592D-75CB97DFB3E4}"/>
              </a:ext>
            </a:extLst>
          </p:cNvPr>
          <p:cNvSpPr txBox="1"/>
          <p:nvPr/>
        </p:nvSpPr>
        <p:spPr>
          <a:xfrm>
            <a:off x="542486" y="1233449"/>
            <a:ext cx="7981376" cy="861774"/>
          </a:xfrm>
          <a:prstGeom prst="rect">
            <a:avLst/>
          </a:prstGeom>
          <a:noFill/>
        </p:spPr>
        <p:txBody>
          <a:bodyPr wrap="square" rtlCol="0">
            <a:spAutoFit/>
          </a:bodyPr>
          <a:lstStyle/>
          <a:p>
            <a:pPr>
              <a:spcAft>
                <a:spcPts val="1200"/>
              </a:spcAft>
            </a:pPr>
            <a:r>
              <a:rPr lang="en-US" sz="2000" dirty="0" err="1">
                <a:solidFill>
                  <a:sysClr val="windowText" lastClr="000000"/>
                </a:solidFill>
                <a:latin typeface="Calibri" panose="020F0502020204030204"/>
              </a:rPr>
              <a:t>Aplikacija</a:t>
            </a:r>
            <a:r>
              <a:rPr lang="en-US" sz="2000" dirty="0">
                <a:solidFill>
                  <a:sysClr val="windowText" lastClr="000000"/>
                </a:solidFill>
                <a:latin typeface="Calibri" panose="020F0502020204030204"/>
              </a:rPr>
              <a:t> se </a:t>
            </a:r>
            <a:r>
              <a:rPr lang="en-US" sz="2000" dirty="0" err="1">
                <a:solidFill>
                  <a:sysClr val="windowText" lastClr="000000"/>
                </a:solidFill>
                <a:latin typeface="Calibri" panose="020F0502020204030204"/>
              </a:rPr>
              <a:t>na</a:t>
            </a:r>
            <a:r>
              <a:rPr lang="en-US" sz="2000" dirty="0">
                <a:solidFill>
                  <a:sysClr val="windowText" lastClr="000000"/>
                </a:solidFill>
                <a:latin typeface="Calibri" panose="020F0502020204030204"/>
              </a:rPr>
              <a:t> server</a:t>
            </a:r>
            <a:r>
              <a:rPr lang="sr-Latn-RS" sz="2000" dirty="0">
                <a:solidFill>
                  <a:sysClr val="windowText" lastClr="000000"/>
                </a:solidFill>
                <a:latin typeface="Calibri" panose="020F0502020204030204"/>
              </a:rPr>
              <a:t>u</a:t>
            </a:r>
            <a:r>
              <a:rPr lang="en-US" sz="2000" dirty="0">
                <a:solidFill>
                  <a:sysClr val="windowText" lastClr="000000"/>
                </a:solidFill>
                <a:latin typeface="Calibri" panose="020F0502020204030204"/>
              </a:rPr>
              <a:t> </a:t>
            </a:r>
            <a:r>
              <a:rPr lang="en-US" sz="2000" dirty="0" err="1">
                <a:solidFill>
                  <a:sysClr val="windowText" lastClr="000000"/>
                </a:solidFill>
                <a:latin typeface="Calibri" panose="020F0502020204030204"/>
              </a:rPr>
              <a:t>pokre</a:t>
            </a:r>
            <a:r>
              <a:rPr lang="sr-Latn-RS" sz="2000" dirty="0">
                <a:solidFill>
                  <a:sysClr val="windowText" lastClr="000000"/>
                </a:solidFill>
                <a:latin typeface="Calibri" panose="020F0502020204030204"/>
              </a:rPr>
              <a:t>će iz CLI komandom </a:t>
            </a:r>
            <a:r>
              <a:rPr lang="en-US" dirty="0" err="1">
                <a:latin typeface="Consolas" panose="020B0609020204030204" pitchFamily="49" charset="0"/>
              </a:rPr>
              <a:t>npm</a:t>
            </a:r>
            <a:r>
              <a:rPr lang="en-US" dirty="0">
                <a:latin typeface="Consolas" panose="020B0609020204030204" pitchFamily="49" charset="0"/>
              </a:rPr>
              <a:t> run ./index.js</a:t>
            </a:r>
            <a:endParaRPr lang="sr-Latn-RS" dirty="0">
              <a:latin typeface="Consolas" panose="020B0609020204030204" pitchFamily="49" charset="0"/>
            </a:endParaRPr>
          </a:p>
          <a:p>
            <a:pPr>
              <a:spcAft>
                <a:spcPts val="1200"/>
              </a:spcAft>
            </a:pPr>
            <a:r>
              <a:rPr lang="sr-Latn-RS" sz="2000" dirty="0"/>
              <a:t>Može joj se pristupiti sa više uređaje preko web browsera unutar iste mreže</a:t>
            </a:r>
          </a:p>
        </p:txBody>
      </p:sp>
      <p:pic>
        <p:nvPicPr>
          <p:cNvPr id="4" name="Picture 3" descr="Graphical user interface, text, application&#10;&#10;Description automatically generated">
            <a:extLst>
              <a:ext uri="{FF2B5EF4-FFF2-40B4-BE49-F238E27FC236}">
                <a16:creationId xmlns:a16="http://schemas.microsoft.com/office/drawing/2014/main" id="{3C7288C7-61C7-E918-A9D9-B717D213DE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2486" y="2361863"/>
            <a:ext cx="7676872" cy="3871671"/>
          </a:xfrm>
          <a:prstGeom prst="rect">
            <a:avLst/>
          </a:prstGeom>
          <a:ln w="19050">
            <a:gradFill flip="none" rotWithShape="1">
              <a:gsLst>
                <a:gs pos="0">
                  <a:srgbClr val="01023B"/>
                </a:gs>
                <a:gs pos="50000">
                  <a:srgbClr val="A53F52"/>
                </a:gs>
                <a:gs pos="100000">
                  <a:srgbClr val="EA9A5C"/>
                </a:gs>
              </a:gsLst>
              <a:lin ang="8100000" scaled="1"/>
              <a:tileRect/>
            </a:gradFill>
          </a:ln>
        </p:spPr>
      </p:pic>
    </p:spTree>
    <p:extLst>
      <p:ext uri="{BB962C8B-B14F-4D97-AF65-F5344CB8AC3E}">
        <p14:creationId xmlns:p14="http://schemas.microsoft.com/office/powerpoint/2010/main" val="3419632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6672</TotalTime>
  <Words>5316</Words>
  <Application>Microsoft Office PowerPoint</Application>
  <PresentationFormat>Widescreen</PresentationFormat>
  <Paragraphs>423</Paragraphs>
  <Slides>40</Slides>
  <Notes>38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Calibri Light</vt:lpstr>
      <vt:lpstr>Cambria Math</vt:lpstr>
      <vt:lpstr>Consolas</vt:lpstr>
      <vt:lpstr>Office Theme</vt:lpstr>
      <vt:lpstr>SISTEM ZA VIZUELNU REPREZENTACIJU BLOCKCHAIN TEHNOLOGIJE</vt:lpstr>
      <vt:lpstr>PowerPoint Presentation</vt:lpstr>
      <vt:lpstr>UVOD U BLOCKCHAIN</vt:lpstr>
      <vt:lpstr>PowerPoint Presentation</vt:lpstr>
      <vt:lpstr>ARHITEKTURA SISTEMA</vt:lpstr>
      <vt:lpstr>PowerPoint Presentation</vt:lpstr>
      <vt:lpstr>PowerPoint Presentation</vt:lpstr>
      <vt:lpstr>PowerPoint Presentation</vt:lpstr>
      <vt:lpstr>PowerPoint Presentation</vt:lpstr>
      <vt:lpstr>GRAĐENJE BLOCKCHAINA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ZAKLJUČAK</vt:lpstr>
      <vt:lpstr>PowerPoint Presentation</vt:lpstr>
      <vt:lpstr>HVALA NA PAŽNJI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FOR VISUAL REPRESENTATION OF BLOCKCHAIN TECHNOLOGY</dc:title>
  <dc:creator>Dimitrije Knezevic</dc:creator>
  <cp:lastModifiedBy>Dimitrije Knezevic</cp:lastModifiedBy>
  <cp:revision>95</cp:revision>
  <dcterms:created xsi:type="dcterms:W3CDTF">2023-03-04T15:09:55Z</dcterms:created>
  <dcterms:modified xsi:type="dcterms:W3CDTF">2023-05-16T16:17:55Z</dcterms:modified>
</cp:coreProperties>
</file>

<file path=docProps/thumbnail.jpeg>
</file>